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8"/>
  </p:notesMasterIdLst>
  <p:handoutMasterIdLst>
    <p:handoutMasterId r:id="rId59"/>
  </p:handoutMasterIdLst>
  <p:sldIdLst>
    <p:sldId id="2448" r:id="rId5"/>
    <p:sldId id="2523" r:id="rId6"/>
    <p:sldId id="2462" r:id="rId7"/>
    <p:sldId id="259" r:id="rId8"/>
    <p:sldId id="260" r:id="rId9"/>
    <p:sldId id="2451" r:id="rId10"/>
    <p:sldId id="2519" r:id="rId11"/>
    <p:sldId id="2468" r:id="rId12"/>
    <p:sldId id="2464" r:id="rId13"/>
    <p:sldId id="2471" r:id="rId14"/>
    <p:sldId id="2466" r:id="rId15"/>
    <p:sldId id="2432" r:id="rId16"/>
    <p:sldId id="2463" r:id="rId17"/>
    <p:sldId id="2472" r:id="rId18"/>
    <p:sldId id="2473" r:id="rId19"/>
    <p:sldId id="2467" r:id="rId20"/>
    <p:sldId id="2469" r:id="rId21"/>
    <p:sldId id="2465" r:id="rId22"/>
    <p:sldId id="2474" r:id="rId23"/>
    <p:sldId id="2475" r:id="rId24"/>
    <p:sldId id="2476" r:id="rId25"/>
    <p:sldId id="2477" r:id="rId26"/>
    <p:sldId id="2478" r:id="rId27"/>
    <p:sldId id="2479" r:id="rId28"/>
    <p:sldId id="2480" r:id="rId29"/>
    <p:sldId id="2481" r:id="rId30"/>
    <p:sldId id="2482" r:id="rId31"/>
    <p:sldId id="2483" r:id="rId32"/>
    <p:sldId id="2520" r:id="rId33"/>
    <p:sldId id="2486" r:id="rId34"/>
    <p:sldId id="2489" r:id="rId35"/>
    <p:sldId id="2491" r:id="rId36"/>
    <p:sldId id="2487" r:id="rId37"/>
    <p:sldId id="2488" r:id="rId38"/>
    <p:sldId id="2490" r:id="rId39"/>
    <p:sldId id="2492" r:id="rId40"/>
    <p:sldId id="2521" r:id="rId41"/>
    <p:sldId id="2516" r:id="rId42"/>
    <p:sldId id="2494" r:id="rId43"/>
    <p:sldId id="2493" r:id="rId44"/>
    <p:sldId id="2499" r:id="rId45"/>
    <p:sldId id="2495" r:id="rId46"/>
    <p:sldId id="2496" r:id="rId47"/>
    <p:sldId id="2500" r:id="rId48"/>
    <p:sldId id="2497" r:id="rId49"/>
    <p:sldId id="2515" r:id="rId50"/>
    <p:sldId id="2501" r:id="rId51"/>
    <p:sldId id="2504" r:id="rId52"/>
    <p:sldId id="2517" r:id="rId53"/>
    <p:sldId id="2508" r:id="rId54"/>
    <p:sldId id="2456" r:id="rId55"/>
    <p:sldId id="2484" r:id="rId56"/>
    <p:sldId id="248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94249" autoAdjust="0"/>
  </p:normalViewPr>
  <p:slideViewPr>
    <p:cSldViewPr snapToGrid="0">
      <p:cViewPr varScale="1">
        <p:scale>
          <a:sx n="68" d="100"/>
          <a:sy n="68" d="100"/>
        </p:scale>
        <p:origin x="816" y="60"/>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3/23/2023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3/23/2023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51</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52</a:t>
            </a:fld>
            <a:endParaRPr lang="en-US" dirty="0"/>
          </a:p>
        </p:txBody>
      </p:sp>
    </p:spTree>
    <p:extLst>
      <p:ext uri="{BB962C8B-B14F-4D97-AF65-F5344CB8AC3E}">
        <p14:creationId xmlns:p14="http://schemas.microsoft.com/office/powerpoint/2010/main" val="766052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jpe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6.xml"/><Relationship Id="rId5" Type="http://schemas.openxmlformats.org/officeDocument/2006/relationships/image" Target="../media/image73.jpeg"/><Relationship Id="rId4" Type="http://schemas.openxmlformats.org/officeDocument/2006/relationships/image" Target="../media/image72.jpeg"/></Relationships>
</file>

<file path=ppt/slides/_rels/slide4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6.xml"/><Relationship Id="rId4" Type="http://schemas.openxmlformats.org/officeDocument/2006/relationships/image" Target="../media/image77.jpeg"/></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5.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jpeg"/><Relationship Id="rId11" Type="http://schemas.openxmlformats.org/officeDocument/2006/relationships/image" Target="../media/image14.JP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5.jpeg"/><Relationship Id="rId4" Type="http://schemas.microsoft.com/office/2007/relationships/hdphoto" Target="../media/hdphoto5.wdp"/></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5.jpeg"/><Relationship Id="rId4" Type="http://schemas.microsoft.com/office/2007/relationships/hdphoto" Target="../media/hdphoto5.wdp"/></Relationships>
</file>

<file path=ppt/slides/_rels/slide5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sz="6000" dirty="0"/>
              <a:t>Stock market analysis</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a:lstStyle/>
          <a:p>
            <a:r>
              <a:rPr lang="en-US" dirty="0"/>
              <a:t>23-03-2023</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4038599" y="3608511"/>
            <a:ext cx="4893365" cy="823913"/>
          </a:xfrm>
        </p:spPr>
        <p:txBody>
          <a:bodyPr/>
          <a:lstStyle/>
          <a:p>
            <a:r>
              <a:rPr lang="en-US" sz="2800" dirty="0"/>
              <a:t>Understanding TRENDS</a:t>
            </a:r>
          </a:p>
        </p:txBody>
      </p:sp>
      <p:pic>
        <p:nvPicPr>
          <p:cNvPr id="4" name="Picture 3">
            <a:extLst>
              <a:ext uri="{FF2B5EF4-FFF2-40B4-BE49-F238E27FC236}">
                <a16:creationId xmlns:a16="http://schemas.microsoft.com/office/drawing/2014/main" id="{21527C36-ADE1-EA9C-7C0B-CF1C675B9954}"/>
              </a:ext>
            </a:extLst>
          </p:cNvPr>
          <p:cNvPicPr>
            <a:picLocks noChangeAspect="1"/>
          </p:cNvPicPr>
          <p:nvPr/>
        </p:nvPicPr>
        <p:blipFill>
          <a:blip r:embed="rId4"/>
          <a:stretch>
            <a:fillRect/>
          </a:stretch>
        </p:blipFill>
        <p:spPr>
          <a:xfrm>
            <a:off x="238411" y="148217"/>
            <a:ext cx="2324559" cy="726425"/>
          </a:xfrm>
          <a:prstGeom prst="rect">
            <a:avLst/>
          </a:prstGeom>
        </p:spPr>
      </p:pic>
    </p:spTree>
    <p:extLst>
      <p:ext uri="{BB962C8B-B14F-4D97-AF65-F5344CB8AC3E}">
        <p14:creationId xmlns:p14="http://schemas.microsoft.com/office/powerpoint/2010/main" val="392783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10</a:t>
            </a:fld>
            <a:endParaRPr lang="en-US" dirty="0"/>
          </a:p>
        </p:txBody>
      </p:sp>
      <p:sp>
        <p:nvSpPr>
          <p:cNvPr id="6" name="TextBox 5">
            <a:extLst>
              <a:ext uri="{FF2B5EF4-FFF2-40B4-BE49-F238E27FC236}">
                <a16:creationId xmlns:a16="http://schemas.microsoft.com/office/drawing/2014/main" id="{0532FF2F-3000-0F48-102C-077D89C931D6}"/>
              </a:ext>
            </a:extLst>
          </p:cNvPr>
          <p:cNvSpPr txBox="1"/>
          <p:nvPr/>
        </p:nvSpPr>
        <p:spPr>
          <a:xfrm>
            <a:off x="1168622" y="6068193"/>
            <a:ext cx="9925878"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cs typeface="Times New Roman" panose="02020603050405020304" pitchFamily="18" charset="0"/>
              </a:rPr>
              <a:t>The data are </a:t>
            </a:r>
            <a:r>
              <a:rPr lang="en-US" sz="2000" b="1" dirty="0">
                <a:cs typeface="Times New Roman" panose="02020603050405020304" pitchFamily="18" charset="0"/>
              </a:rPr>
              <a:t>right-skewed</a:t>
            </a:r>
            <a:r>
              <a:rPr lang="en-US" sz="2000" dirty="0">
                <a:cs typeface="Times New Roman" panose="02020603050405020304" pitchFamily="18" charset="0"/>
              </a:rPr>
              <a:t> also called </a:t>
            </a:r>
            <a:r>
              <a:rPr lang="en-US" sz="2000" b="1" dirty="0">
                <a:cs typeface="Times New Roman" panose="02020603050405020304" pitchFamily="18" charset="0"/>
              </a:rPr>
              <a:t>positively-skewed</a:t>
            </a:r>
            <a:r>
              <a:rPr lang="en-US" sz="2000" dirty="0">
                <a:cs typeface="Times New Roman" panose="02020603050405020304" pitchFamily="18" charset="0"/>
              </a:rPr>
              <a:t>, according to the distribution plot</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E0324362-CD0D-1654-DAEA-2C89F37DC3C7}"/>
              </a:ext>
              <a:ext uri="{C183D7F6-B498-43B3-948B-1728B52AA6E4}">
                <adec:decorative xmlns:adec="http://schemas.microsoft.com/office/drawing/2017/decorative" val="1"/>
              </a:ext>
            </a:extLst>
          </p:cNvPr>
          <p:cNvSpPr/>
          <p:nvPr/>
        </p:nvSpPr>
        <p:spPr>
          <a:xfrm>
            <a:off x="768282" y="250367"/>
            <a:ext cx="10549075"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DISTRIBUTION PLOT OF VARIABLES</a:t>
            </a:r>
            <a:endParaRPr lang="en-US" sz="2800" dirty="0"/>
          </a:p>
        </p:txBody>
      </p:sp>
      <p:pic>
        <p:nvPicPr>
          <p:cNvPr id="10" name="Picture 9">
            <a:extLst>
              <a:ext uri="{FF2B5EF4-FFF2-40B4-BE49-F238E27FC236}">
                <a16:creationId xmlns:a16="http://schemas.microsoft.com/office/drawing/2014/main" id="{CDFC8A3A-3C75-B541-174A-3DBFDA4A65B1}"/>
              </a:ext>
            </a:extLst>
          </p:cNvPr>
          <p:cNvPicPr>
            <a:picLocks noChangeAspect="1"/>
          </p:cNvPicPr>
          <p:nvPr/>
        </p:nvPicPr>
        <p:blipFill>
          <a:blip r:embed="rId2">
            <a:alphaModFix amt="50000"/>
          </a:blip>
          <a:stretch>
            <a:fillRect/>
          </a:stretch>
        </p:blipFill>
        <p:spPr>
          <a:xfrm>
            <a:off x="11549269" y="57082"/>
            <a:ext cx="637660" cy="637660"/>
          </a:xfrm>
          <a:prstGeom prst="rect">
            <a:avLst/>
          </a:prstGeom>
        </p:spPr>
      </p:pic>
      <p:pic>
        <p:nvPicPr>
          <p:cNvPr id="2" name="Picture 1"/>
          <p:cNvPicPr>
            <a:picLocks noChangeAspect="1"/>
          </p:cNvPicPr>
          <p:nvPr/>
        </p:nvPicPr>
        <p:blipFill>
          <a:blip r:embed="rId3"/>
          <a:stretch>
            <a:fillRect/>
          </a:stretch>
        </p:blipFill>
        <p:spPr>
          <a:xfrm>
            <a:off x="380428" y="965062"/>
            <a:ext cx="3514725" cy="2509658"/>
          </a:xfrm>
          <a:prstGeom prst="rect">
            <a:avLst/>
          </a:prstGeom>
        </p:spPr>
      </p:pic>
      <p:pic>
        <p:nvPicPr>
          <p:cNvPr id="4" name="Picture 3"/>
          <p:cNvPicPr>
            <a:picLocks noChangeAspect="1"/>
          </p:cNvPicPr>
          <p:nvPr/>
        </p:nvPicPr>
        <p:blipFill>
          <a:blip r:embed="rId4"/>
          <a:stretch>
            <a:fillRect/>
          </a:stretch>
        </p:blipFill>
        <p:spPr>
          <a:xfrm>
            <a:off x="4084633" y="965062"/>
            <a:ext cx="3438525" cy="2509658"/>
          </a:xfrm>
          <a:prstGeom prst="rect">
            <a:avLst/>
          </a:prstGeom>
        </p:spPr>
      </p:pic>
      <p:pic>
        <p:nvPicPr>
          <p:cNvPr id="8" name="Picture 7"/>
          <p:cNvPicPr>
            <a:picLocks noChangeAspect="1"/>
          </p:cNvPicPr>
          <p:nvPr/>
        </p:nvPicPr>
        <p:blipFill>
          <a:blip r:embed="rId5"/>
          <a:stretch>
            <a:fillRect/>
          </a:stretch>
        </p:blipFill>
        <p:spPr>
          <a:xfrm>
            <a:off x="7875611" y="969937"/>
            <a:ext cx="3581400" cy="2504783"/>
          </a:xfrm>
          <a:prstGeom prst="rect">
            <a:avLst/>
          </a:prstGeom>
        </p:spPr>
      </p:pic>
      <p:pic>
        <p:nvPicPr>
          <p:cNvPr id="9" name="Picture 8"/>
          <p:cNvPicPr>
            <a:picLocks noChangeAspect="1"/>
          </p:cNvPicPr>
          <p:nvPr/>
        </p:nvPicPr>
        <p:blipFill>
          <a:blip r:embed="rId6"/>
          <a:stretch>
            <a:fillRect/>
          </a:stretch>
        </p:blipFill>
        <p:spPr>
          <a:xfrm>
            <a:off x="636388" y="3474721"/>
            <a:ext cx="3486150" cy="2480064"/>
          </a:xfrm>
          <a:prstGeom prst="rect">
            <a:avLst/>
          </a:prstGeom>
        </p:spPr>
      </p:pic>
      <p:pic>
        <p:nvPicPr>
          <p:cNvPr id="11" name="Picture 10"/>
          <p:cNvPicPr>
            <a:picLocks noChangeAspect="1"/>
          </p:cNvPicPr>
          <p:nvPr/>
        </p:nvPicPr>
        <p:blipFill>
          <a:blip r:embed="rId7"/>
          <a:stretch>
            <a:fillRect/>
          </a:stretch>
        </p:blipFill>
        <p:spPr>
          <a:xfrm>
            <a:off x="4247606" y="3474720"/>
            <a:ext cx="3429000" cy="2593473"/>
          </a:xfrm>
          <a:prstGeom prst="rect">
            <a:avLst/>
          </a:prstGeom>
        </p:spPr>
      </p:pic>
      <p:pic>
        <p:nvPicPr>
          <p:cNvPr id="12" name="Picture 11"/>
          <p:cNvPicPr>
            <a:picLocks noChangeAspect="1"/>
          </p:cNvPicPr>
          <p:nvPr/>
        </p:nvPicPr>
        <p:blipFill>
          <a:blip r:embed="rId8"/>
          <a:stretch>
            <a:fillRect/>
          </a:stretch>
        </p:blipFill>
        <p:spPr>
          <a:xfrm>
            <a:off x="8092756" y="3450907"/>
            <a:ext cx="3533775" cy="2503877"/>
          </a:xfrm>
          <a:prstGeom prst="rect">
            <a:avLst/>
          </a:prstGeom>
        </p:spPr>
      </p:pic>
    </p:spTree>
    <p:extLst>
      <p:ext uri="{BB962C8B-B14F-4D97-AF65-F5344CB8AC3E}">
        <p14:creationId xmlns:p14="http://schemas.microsoft.com/office/powerpoint/2010/main" val="101119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11</a:t>
            </a:fld>
            <a:endParaRPr lang="en-US" dirty="0"/>
          </a:p>
        </p:txBody>
      </p:sp>
      <p:sp>
        <p:nvSpPr>
          <p:cNvPr id="7" name="Rectangle 6">
            <a:extLst>
              <a:ext uri="{FF2B5EF4-FFF2-40B4-BE49-F238E27FC236}">
                <a16:creationId xmlns:a16="http://schemas.microsoft.com/office/drawing/2014/main" id="{2303C1AB-E52F-19E0-1C31-639BFAE75467}"/>
              </a:ext>
              <a:ext uri="{C183D7F6-B498-43B3-948B-1728B52AA6E4}">
                <adec:decorative xmlns:adec="http://schemas.microsoft.com/office/drawing/2017/decorative" val="1"/>
              </a:ext>
            </a:extLst>
          </p:cNvPr>
          <p:cNvSpPr/>
          <p:nvPr/>
        </p:nvSpPr>
        <p:spPr>
          <a:xfrm>
            <a:off x="622179" y="278904"/>
            <a:ext cx="10509647"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BOX</a:t>
            </a:r>
            <a:r>
              <a:rPr lang="en-IN" dirty="0"/>
              <a:t> </a:t>
            </a:r>
            <a:r>
              <a:rPr lang="en-IN" sz="2800" dirty="0"/>
              <a:t> PLOT FOR OUTLIER DETECTION</a:t>
            </a:r>
            <a:endParaRPr lang="en-US" sz="2800" dirty="0"/>
          </a:p>
        </p:txBody>
      </p:sp>
      <p:pic>
        <p:nvPicPr>
          <p:cNvPr id="8" name="Picture 7">
            <a:extLst>
              <a:ext uri="{FF2B5EF4-FFF2-40B4-BE49-F238E27FC236}">
                <a16:creationId xmlns:a16="http://schemas.microsoft.com/office/drawing/2014/main" id="{69534210-4143-F666-A239-C2AC9F81CF92}"/>
              </a:ext>
            </a:extLst>
          </p:cNvPr>
          <p:cNvPicPr>
            <a:picLocks noChangeAspect="1"/>
          </p:cNvPicPr>
          <p:nvPr/>
        </p:nvPicPr>
        <p:blipFill>
          <a:blip r:embed="rId2">
            <a:alphaModFix amt="50000"/>
          </a:blip>
          <a:stretch>
            <a:fillRect/>
          </a:stretch>
        </p:blipFill>
        <p:spPr>
          <a:xfrm>
            <a:off x="11426137" y="10627"/>
            <a:ext cx="659361" cy="659361"/>
          </a:xfrm>
          <a:prstGeom prst="rect">
            <a:avLst/>
          </a:prstGeom>
        </p:spPr>
      </p:pic>
      <p:sp>
        <p:nvSpPr>
          <p:cNvPr id="2" name="TextBox 1"/>
          <p:cNvSpPr txBox="1"/>
          <p:nvPr/>
        </p:nvSpPr>
        <p:spPr>
          <a:xfrm>
            <a:off x="622179" y="5427018"/>
            <a:ext cx="11371037" cy="707886"/>
          </a:xfrm>
          <a:prstGeom prst="rect">
            <a:avLst/>
          </a:prstGeom>
          <a:noFill/>
        </p:spPr>
        <p:txBody>
          <a:bodyPr wrap="square" rtlCol="0">
            <a:spAutoFit/>
          </a:bodyPr>
          <a:lstStyle/>
          <a:p>
            <a:pPr marL="285750" indent="-285750">
              <a:buFont typeface="Wingdings" panose="05000000000000000000" pitchFamily="2" charset="2"/>
              <a:buChar char="§"/>
            </a:pPr>
            <a:r>
              <a:rPr lang="en-US" sz="2000" dirty="0">
                <a:cs typeface="Times New Roman" panose="02020603050405020304" pitchFamily="18" charset="0"/>
              </a:rPr>
              <a:t>The </a:t>
            </a:r>
            <a:r>
              <a:rPr lang="en-IN" sz="2000" dirty="0">
                <a:cs typeface="Times New Roman" panose="02020603050405020304" pitchFamily="18" charset="0"/>
              </a:rPr>
              <a:t>Box</a:t>
            </a:r>
            <a:r>
              <a:rPr lang="en-US" sz="2000" dirty="0">
                <a:cs typeface="Times New Roman" panose="02020603050405020304" pitchFamily="18" charset="0"/>
              </a:rPr>
              <a:t> plots shown above demonstrate that certain outliers exist in volume, Turnover and Trades features.</a:t>
            </a:r>
            <a:endParaRPr lang="en-IN" sz="2000" dirty="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274319" y="1003387"/>
            <a:ext cx="11718897" cy="4311446"/>
          </a:xfrm>
          <a:prstGeom prst="rect">
            <a:avLst/>
          </a:prstGeom>
        </p:spPr>
      </p:pic>
    </p:spTree>
    <p:extLst>
      <p:ext uri="{BB962C8B-B14F-4D97-AF65-F5344CB8AC3E}">
        <p14:creationId xmlns:p14="http://schemas.microsoft.com/office/powerpoint/2010/main" val="379531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12</a:t>
            </a:fld>
            <a:endParaRPr lang="en-US" dirty="0"/>
          </a:p>
        </p:txBody>
      </p:sp>
      <p:sp>
        <p:nvSpPr>
          <p:cNvPr id="8" name="TextBox 7">
            <a:extLst>
              <a:ext uri="{FF2B5EF4-FFF2-40B4-BE49-F238E27FC236}">
                <a16:creationId xmlns:a16="http://schemas.microsoft.com/office/drawing/2014/main" id="{EFBBE9C9-2A31-2A9F-2FFA-0D29DD354117}"/>
              </a:ext>
            </a:extLst>
          </p:cNvPr>
          <p:cNvSpPr txBox="1"/>
          <p:nvPr/>
        </p:nvSpPr>
        <p:spPr>
          <a:xfrm>
            <a:off x="5647587" y="1478264"/>
            <a:ext cx="5603510" cy="3785652"/>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sz="2000" dirty="0">
                <a:cs typeface="Times New Roman" panose="02020603050405020304" pitchFamily="18" charset="0"/>
              </a:rPr>
              <a:t>The bar graphs shown here demonstrate that over the time, the average closing price of Reliance has increased as a result of an increase in weighted volume and trader volume.</a:t>
            </a:r>
          </a:p>
          <a:p>
            <a:pPr marL="285750" indent="-285750" algn="just">
              <a:lnSpc>
                <a:spcPct val="150000"/>
              </a:lnSpc>
              <a:buFont typeface="Wingdings" panose="05000000000000000000" pitchFamily="2" charset="2"/>
              <a:buChar char="§"/>
            </a:pPr>
            <a:endParaRPr lang="en-US" sz="2000" dirty="0">
              <a:cs typeface="Times New Roman" panose="02020603050405020304" pitchFamily="18" charset="0"/>
            </a:endParaRPr>
          </a:p>
          <a:p>
            <a:pPr marL="285750" indent="-285750" algn="just">
              <a:lnSpc>
                <a:spcPct val="150000"/>
              </a:lnSpc>
              <a:buFont typeface="Wingdings" panose="05000000000000000000" pitchFamily="2" charset="2"/>
              <a:buChar char="§"/>
            </a:pPr>
            <a:r>
              <a:rPr lang="en-US" sz="2000" dirty="0">
                <a:cs typeface="Times New Roman" panose="02020603050405020304" pitchFamily="18" charset="0"/>
              </a:rPr>
              <a:t>Despite having fewer dealers, ADANITRANS and ADANIGREEN have high closing prices. </a:t>
            </a:r>
          </a:p>
          <a:p>
            <a:pPr>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3795958D-3893-3A90-77F7-E5994B63F631}"/>
              </a:ext>
              <a:ext uri="{C183D7F6-B498-43B3-948B-1728B52AA6E4}">
                <adec:decorative xmlns:adec="http://schemas.microsoft.com/office/drawing/2017/decorative" val="1"/>
              </a:ext>
            </a:extLst>
          </p:cNvPr>
          <p:cNvSpPr/>
          <p:nvPr/>
        </p:nvSpPr>
        <p:spPr>
          <a:xfrm>
            <a:off x="594519" y="138801"/>
            <a:ext cx="10656578" cy="646330"/>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COMPARISION OF VARIOUS STOCKS</a:t>
            </a:r>
            <a:endParaRPr lang="en-US" sz="2800" dirty="0"/>
          </a:p>
        </p:txBody>
      </p:sp>
      <p:pic>
        <p:nvPicPr>
          <p:cNvPr id="12" name="Picture 11">
            <a:extLst>
              <a:ext uri="{FF2B5EF4-FFF2-40B4-BE49-F238E27FC236}">
                <a16:creationId xmlns:a16="http://schemas.microsoft.com/office/drawing/2014/main" id="{8F99E34E-7B22-1BDC-FB6B-81586CD9E275}"/>
              </a:ext>
            </a:extLst>
          </p:cNvPr>
          <p:cNvPicPr>
            <a:picLocks noChangeAspect="1"/>
          </p:cNvPicPr>
          <p:nvPr/>
        </p:nvPicPr>
        <p:blipFill>
          <a:blip r:embed="rId2">
            <a:alphaModFix amt="50000"/>
          </a:blip>
          <a:stretch>
            <a:fillRect/>
          </a:stretch>
        </p:blipFill>
        <p:spPr>
          <a:xfrm>
            <a:off x="11399288" y="0"/>
            <a:ext cx="743910" cy="743910"/>
          </a:xfrm>
          <a:prstGeom prst="rect">
            <a:avLst/>
          </a:prstGeom>
        </p:spPr>
      </p:pic>
      <p:pic>
        <p:nvPicPr>
          <p:cNvPr id="5" name="Picture 4"/>
          <p:cNvPicPr>
            <a:picLocks noChangeAspect="1"/>
          </p:cNvPicPr>
          <p:nvPr/>
        </p:nvPicPr>
        <p:blipFill>
          <a:blip r:embed="rId3"/>
          <a:stretch>
            <a:fillRect/>
          </a:stretch>
        </p:blipFill>
        <p:spPr>
          <a:xfrm>
            <a:off x="642730" y="860317"/>
            <a:ext cx="4543224" cy="2000449"/>
          </a:xfrm>
          <a:prstGeom prst="rect">
            <a:avLst/>
          </a:prstGeom>
        </p:spPr>
      </p:pic>
      <p:pic>
        <p:nvPicPr>
          <p:cNvPr id="7" name="Picture 6"/>
          <p:cNvPicPr>
            <a:picLocks noChangeAspect="1"/>
          </p:cNvPicPr>
          <p:nvPr/>
        </p:nvPicPr>
        <p:blipFill>
          <a:blip r:embed="rId4"/>
          <a:stretch>
            <a:fillRect/>
          </a:stretch>
        </p:blipFill>
        <p:spPr>
          <a:xfrm>
            <a:off x="594519" y="2669655"/>
            <a:ext cx="4495800" cy="2182507"/>
          </a:xfrm>
          <a:prstGeom prst="rect">
            <a:avLst/>
          </a:prstGeom>
        </p:spPr>
      </p:pic>
      <p:pic>
        <p:nvPicPr>
          <p:cNvPr id="10" name="Picture 9"/>
          <p:cNvPicPr>
            <a:picLocks noChangeAspect="1"/>
          </p:cNvPicPr>
          <p:nvPr/>
        </p:nvPicPr>
        <p:blipFill>
          <a:blip r:embed="rId5"/>
          <a:stretch>
            <a:fillRect/>
          </a:stretch>
        </p:blipFill>
        <p:spPr>
          <a:xfrm>
            <a:off x="594519" y="4745290"/>
            <a:ext cx="4495800" cy="2072073"/>
          </a:xfrm>
          <a:prstGeom prst="rect">
            <a:avLst/>
          </a:prstGeom>
        </p:spPr>
      </p:pic>
    </p:spTree>
    <p:extLst>
      <p:ext uri="{BB962C8B-B14F-4D97-AF65-F5344CB8AC3E}">
        <p14:creationId xmlns:p14="http://schemas.microsoft.com/office/powerpoint/2010/main" val="86947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13</a:t>
            </a:fld>
            <a:endParaRPr lang="en-US" dirty="0"/>
          </a:p>
        </p:txBody>
      </p:sp>
      <p:sp>
        <p:nvSpPr>
          <p:cNvPr id="7" name="TextBox 6">
            <a:extLst>
              <a:ext uri="{FF2B5EF4-FFF2-40B4-BE49-F238E27FC236}">
                <a16:creationId xmlns:a16="http://schemas.microsoft.com/office/drawing/2014/main" id="{59E08609-738A-5D6D-7A1C-9D2347C39F04}"/>
              </a:ext>
            </a:extLst>
          </p:cNvPr>
          <p:cNvSpPr txBox="1"/>
          <p:nvPr/>
        </p:nvSpPr>
        <p:spPr>
          <a:xfrm>
            <a:off x="692331" y="5173537"/>
            <a:ext cx="10856938" cy="1477328"/>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2000" dirty="0">
                <a:cs typeface="Times New Roman" panose="02020603050405020304" pitchFamily="18" charset="0"/>
              </a:rPr>
              <a:t>In </a:t>
            </a:r>
            <a:r>
              <a:rPr lang="en-US" sz="2000" b="1" dirty="0">
                <a:cs typeface="Times New Roman" panose="02020603050405020304" pitchFamily="18" charset="0"/>
              </a:rPr>
              <a:t>2022</a:t>
            </a:r>
            <a:r>
              <a:rPr lang="en-US" sz="2000" dirty="0">
                <a:cs typeface="Times New Roman" panose="02020603050405020304" pitchFamily="18" charset="0"/>
              </a:rPr>
              <a:t>, each stock's average closing price is high compared to the period.</a:t>
            </a:r>
          </a:p>
          <a:p>
            <a:pPr marL="285750" indent="-285750">
              <a:lnSpc>
                <a:spcPct val="150000"/>
              </a:lnSpc>
              <a:buFont typeface="Wingdings" panose="05000000000000000000" pitchFamily="2" charset="2"/>
              <a:buChar char="§"/>
            </a:pPr>
            <a:r>
              <a:rPr lang="en-US" sz="2000" dirty="0">
                <a:cs typeface="Times New Roman" panose="02020603050405020304" pitchFamily="18" charset="0"/>
              </a:rPr>
              <a:t>The stock of </a:t>
            </a:r>
            <a:r>
              <a:rPr lang="en-US" sz="2000" b="1" dirty="0">
                <a:cs typeface="Times New Roman" panose="02020603050405020304" pitchFamily="18" charset="0"/>
              </a:rPr>
              <a:t>ADANITRANS</a:t>
            </a:r>
            <a:r>
              <a:rPr lang="en-US" sz="2000" dirty="0">
                <a:cs typeface="Times New Roman" panose="02020603050405020304" pitchFamily="18" charset="0"/>
              </a:rPr>
              <a:t> has the highest average closing price in 2022. </a:t>
            </a:r>
          </a:p>
          <a:p>
            <a:pPr marL="285750" indent="-285750">
              <a:lnSpc>
                <a:spcPct val="150000"/>
              </a:lnSpc>
              <a:buFont typeface="Wingdings" panose="05000000000000000000" pitchFamily="2" charset="2"/>
              <a:buChar char="§"/>
            </a:pPr>
            <a:r>
              <a:rPr lang="en-US" sz="2000" b="1" dirty="0">
                <a:cs typeface="Times New Roman" panose="02020603050405020304" pitchFamily="18" charset="0"/>
              </a:rPr>
              <a:t>Reliance</a:t>
            </a:r>
            <a:r>
              <a:rPr lang="en-US" sz="2000" dirty="0">
                <a:cs typeface="Times New Roman" panose="02020603050405020304" pitchFamily="18" charset="0"/>
              </a:rPr>
              <a:t> stock's closing price has been steadily rising throughout the time frame.</a:t>
            </a:r>
            <a:endParaRPr lang="en-IN" sz="2000" dirty="0">
              <a:cs typeface="Times New Roman" panose="02020603050405020304" pitchFamily="18" charset="0"/>
            </a:endParaRPr>
          </a:p>
        </p:txBody>
      </p:sp>
      <p:sp>
        <p:nvSpPr>
          <p:cNvPr id="8" name="Rectangle 7">
            <a:extLst>
              <a:ext uri="{FF2B5EF4-FFF2-40B4-BE49-F238E27FC236}">
                <a16:creationId xmlns:a16="http://schemas.microsoft.com/office/drawing/2014/main" id="{F7A08FA0-34B0-D631-E55D-B9BE9509353B}"/>
              </a:ext>
              <a:ext uri="{C183D7F6-B498-43B3-948B-1728B52AA6E4}">
                <adec:decorative xmlns:adec="http://schemas.microsoft.com/office/drawing/2017/decorative" val="1"/>
              </a:ext>
            </a:extLst>
          </p:cNvPr>
          <p:cNvSpPr/>
          <p:nvPr/>
        </p:nvSpPr>
        <p:spPr>
          <a:xfrm>
            <a:off x="594520" y="118923"/>
            <a:ext cx="10590316"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AVERAGE CLOSING PRICE PER YEAR FOR EACH COMPANY</a:t>
            </a:r>
          </a:p>
        </p:txBody>
      </p:sp>
      <p:pic>
        <p:nvPicPr>
          <p:cNvPr id="9" name="Picture 8">
            <a:extLst>
              <a:ext uri="{FF2B5EF4-FFF2-40B4-BE49-F238E27FC236}">
                <a16:creationId xmlns:a16="http://schemas.microsoft.com/office/drawing/2014/main" id="{572B1A1C-2796-3084-3871-A94CCDB8BF2D}"/>
              </a:ext>
            </a:extLst>
          </p:cNvPr>
          <p:cNvPicPr>
            <a:picLocks noChangeAspect="1"/>
          </p:cNvPicPr>
          <p:nvPr/>
        </p:nvPicPr>
        <p:blipFill>
          <a:blip r:embed="rId2">
            <a:alphaModFix amt="50000"/>
          </a:blip>
          <a:stretch>
            <a:fillRect/>
          </a:stretch>
        </p:blipFill>
        <p:spPr>
          <a:xfrm>
            <a:off x="11380766" y="25860"/>
            <a:ext cx="674799" cy="674799"/>
          </a:xfrm>
          <a:prstGeom prst="rect">
            <a:avLst/>
          </a:prstGeom>
        </p:spPr>
      </p:pic>
      <p:pic>
        <p:nvPicPr>
          <p:cNvPr id="2" name="Picture 1"/>
          <p:cNvPicPr>
            <a:picLocks noChangeAspect="1"/>
          </p:cNvPicPr>
          <p:nvPr/>
        </p:nvPicPr>
        <p:blipFill>
          <a:blip r:embed="rId3"/>
          <a:stretch>
            <a:fillRect/>
          </a:stretch>
        </p:blipFill>
        <p:spPr>
          <a:xfrm>
            <a:off x="275970" y="935177"/>
            <a:ext cx="11325225" cy="4029075"/>
          </a:xfrm>
          <a:prstGeom prst="rect">
            <a:avLst/>
          </a:prstGeom>
        </p:spPr>
      </p:pic>
    </p:spTree>
    <p:extLst>
      <p:ext uri="{BB962C8B-B14F-4D97-AF65-F5344CB8AC3E}">
        <p14:creationId xmlns:p14="http://schemas.microsoft.com/office/powerpoint/2010/main" val="2263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14</a:t>
            </a:fld>
            <a:endParaRPr lang="en-US" dirty="0"/>
          </a:p>
        </p:txBody>
      </p:sp>
      <p:sp>
        <p:nvSpPr>
          <p:cNvPr id="8" name="TextBox 7">
            <a:extLst>
              <a:ext uri="{FF2B5EF4-FFF2-40B4-BE49-F238E27FC236}">
                <a16:creationId xmlns:a16="http://schemas.microsoft.com/office/drawing/2014/main" id="{EFBBE9C9-2A31-2A9F-2FFA-0D29DD354117}"/>
              </a:ext>
            </a:extLst>
          </p:cNvPr>
          <p:cNvSpPr txBox="1"/>
          <p:nvPr/>
        </p:nvSpPr>
        <p:spPr>
          <a:xfrm>
            <a:off x="395736" y="5217451"/>
            <a:ext cx="11597481" cy="142199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cs typeface="Times New Roman" panose="02020603050405020304" pitchFamily="18" charset="0"/>
              </a:rPr>
              <a:t>RELIANCE displays an upward trend for stock closing prices, as shown by the trend line above.</a:t>
            </a:r>
          </a:p>
          <a:p>
            <a:pPr marL="342900" indent="-342900">
              <a:lnSpc>
                <a:spcPct val="150000"/>
              </a:lnSpc>
              <a:buFont typeface="Arial" panose="020B0604020202020204" pitchFamily="34" charset="0"/>
              <a:buChar char="•"/>
            </a:pPr>
            <a:r>
              <a:rPr lang="en-US" sz="2000" dirty="0">
                <a:cs typeface="Times New Roman" panose="02020603050405020304" pitchFamily="18" charset="0"/>
              </a:rPr>
              <a:t>ADANIGREEN and ADANITRANS are in an upswing, but by the middle of 2022, the closing price of the equities are in a downward trend.</a:t>
            </a:r>
          </a:p>
        </p:txBody>
      </p:sp>
      <p:sp>
        <p:nvSpPr>
          <p:cNvPr id="9" name="Rectangle 8">
            <a:extLst>
              <a:ext uri="{FF2B5EF4-FFF2-40B4-BE49-F238E27FC236}">
                <a16:creationId xmlns:a16="http://schemas.microsoft.com/office/drawing/2014/main" id="{3795958D-3893-3A90-77F7-E5994B63F631}"/>
              </a:ext>
              <a:ext uri="{C183D7F6-B498-43B3-948B-1728B52AA6E4}">
                <adec:decorative xmlns:adec="http://schemas.microsoft.com/office/drawing/2017/decorative" val="1"/>
              </a:ext>
            </a:extLst>
          </p:cNvPr>
          <p:cNvSpPr/>
          <p:nvPr/>
        </p:nvSpPr>
        <p:spPr>
          <a:xfrm>
            <a:off x="594519" y="138801"/>
            <a:ext cx="10656578" cy="646330"/>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COMPARISION OF CLOSING PRICE OF STOCKS</a:t>
            </a:r>
            <a:endParaRPr lang="en-US" sz="2800" dirty="0"/>
          </a:p>
        </p:txBody>
      </p:sp>
      <p:pic>
        <p:nvPicPr>
          <p:cNvPr id="12" name="Picture 11">
            <a:extLst>
              <a:ext uri="{FF2B5EF4-FFF2-40B4-BE49-F238E27FC236}">
                <a16:creationId xmlns:a16="http://schemas.microsoft.com/office/drawing/2014/main" id="{8F99E34E-7B22-1BDC-FB6B-81586CD9E275}"/>
              </a:ext>
            </a:extLst>
          </p:cNvPr>
          <p:cNvPicPr>
            <a:picLocks noChangeAspect="1"/>
          </p:cNvPicPr>
          <p:nvPr/>
        </p:nvPicPr>
        <p:blipFill>
          <a:blip r:embed="rId2">
            <a:alphaModFix amt="50000"/>
          </a:blip>
          <a:stretch>
            <a:fillRect/>
          </a:stretch>
        </p:blipFill>
        <p:spPr>
          <a:xfrm>
            <a:off x="11399288" y="0"/>
            <a:ext cx="743910" cy="743910"/>
          </a:xfrm>
          <a:prstGeom prst="rect">
            <a:avLst/>
          </a:prstGeom>
        </p:spPr>
      </p:pic>
      <p:pic>
        <p:nvPicPr>
          <p:cNvPr id="11" name="Picture 10">
            <a:extLst>
              <a:ext uri="{FF2B5EF4-FFF2-40B4-BE49-F238E27FC236}">
                <a16:creationId xmlns:a16="http://schemas.microsoft.com/office/drawing/2014/main" id="{67813DA1-4BC4-B588-74A9-B68507F50137}"/>
              </a:ext>
            </a:extLst>
          </p:cNvPr>
          <p:cNvPicPr>
            <a:picLocks noChangeAspect="1"/>
          </p:cNvPicPr>
          <p:nvPr/>
        </p:nvPicPr>
        <p:blipFill>
          <a:blip r:embed="rId3"/>
          <a:stretch>
            <a:fillRect/>
          </a:stretch>
        </p:blipFill>
        <p:spPr>
          <a:xfrm>
            <a:off x="87038" y="986444"/>
            <a:ext cx="11671540" cy="4029694"/>
          </a:xfrm>
          <a:prstGeom prst="rect">
            <a:avLst/>
          </a:prstGeom>
        </p:spPr>
      </p:pic>
    </p:spTree>
    <p:extLst>
      <p:ext uri="{BB962C8B-B14F-4D97-AF65-F5344CB8AC3E}">
        <p14:creationId xmlns:p14="http://schemas.microsoft.com/office/powerpoint/2010/main" val="301701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15</a:t>
            </a:fld>
            <a:endParaRPr lang="en-US" dirty="0"/>
          </a:p>
        </p:txBody>
      </p:sp>
      <p:sp>
        <p:nvSpPr>
          <p:cNvPr id="8" name="TextBox 7">
            <a:extLst>
              <a:ext uri="{FF2B5EF4-FFF2-40B4-BE49-F238E27FC236}">
                <a16:creationId xmlns:a16="http://schemas.microsoft.com/office/drawing/2014/main" id="{EFBBE9C9-2A31-2A9F-2FFA-0D29DD354117}"/>
              </a:ext>
            </a:extLst>
          </p:cNvPr>
          <p:cNvSpPr txBox="1"/>
          <p:nvPr/>
        </p:nvSpPr>
        <p:spPr>
          <a:xfrm>
            <a:off x="395736" y="5792217"/>
            <a:ext cx="11597481" cy="50629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cs typeface="Times New Roman" panose="02020603050405020304" pitchFamily="18" charset="0"/>
              </a:rPr>
              <a:t>The daily overall volume of trades of the Reliance stock is highest compared to other stocks.</a:t>
            </a:r>
          </a:p>
        </p:txBody>
      </p:sp>
      <p:sp>
        <p:nvSpPr>
          <p:cNvPr id="9" name="Rectangle 8">
            <a:extLst>
              <a:ext uri="{FF2B5EF4-FFF2-40B4-BE49-F238E27FC236}">
                <a16:creationId xmlns:a16="http://schemas.microsoft.com/office/drawing/2014/main" id="{3795958D-3893-3A90-77F7-E5994B63F631}"/>
              </a:ext>
              <a:ext uri="{C183D7F6-B498-43B3-948B-1728B52AA6E4}">
                <adec:decorative xmlns:adec="http://schemas.microsoft.com/office/drawing/2017/decorative" val="1"/>
              </a:ext>
            </a:extLst>
          </p:cNvPr>
          <p:cNvSpPr/>
          <p:nvPr/>
        </p:nvSpPr>
        <p:spPr>
          <a:xfrm>
            <a:off x="594519" y="138801"/>
            <a:ext cx="10656578" cy="646330"/>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COMPARISION OF VOLUME STOCKS</a:t>
            </a:r>
            <a:endParaRPr lang="en-US" sz="2800" dirty="0"/>
          </a:p>
        </p:txBody>
      </p:sp>
      <p:pic>
        <p:nvPicPr>
          <p:cNvPr id="12" name="Picture 11">
            <a:extLst>
              <a:ext uri="{FF2B5EF4-FFF2-40B4-BE49-F238E27FC236}">
                <a16:creationId xmlns:a16="http://schemas.microsoft.com/office/drawing/2014/main" id="{8F99E34E-7B22-1BDC-FB6B-81586CD9E275}"/>
              </a:ext>
            </a:extLst>
          </p:cNvPr>
          <p:cNvPicPr>
            <a:picLocks noChangeAspect="1"/>
          </p:cNvPicPr>
          <p:nvPr/>
        </p:nvPicPr>
        <p:blipFill>
          <a:blip r:embed="rId2">
            <a:alphaModFix amt="50000"/>
          </a:blip>
          <a:stretch>
            <a:fillRect/>
          </a:stretch>
        </p:blipFill>
        <p:spPr>
          <a:xfrm>
            <a:off x="11399288" y="0"/>
            <a:ext cx="743910" cy="743910"/>
          </a:xfrm>
          <a:prstGeom prst="rect">
            <a:avLst/>
          </a:prstGeom>
        </p:spPr>
      </p:pic>
      <p:pic>
        <p:nvPicPr>
          <p:cNvPr id="2" name="Picture 1"/>
          <p:cNvPicPr>
            <a:picLocks noChangeAspect="1"/>
          </p:cNvPicPr>
          <p:nvPr/>
        </p:nvPicPr>
        <p:blipFill>
          <a:blip r:embed="rId3"/>
          <a:stretch>
            <a:fillRect/>
          </a:stretch>
        </p:blipFill>
        <p:spPr>
          <a:xfrm>
            <a:off x="594519" y="1100137"/>
            <a:ext cx="10656578" cy="4657725"/>
          </a:xfrm>
          <a:prstGeom prst="rect">
            <a:avLst/>
          </a:prstGeom>
        </p:spPr>
      </p:pic>
    </p:spTree>
    <p:extLst>
      <p:ext uri="{BB962C8B-B14F-4D97-AF65-F5344CB8AC3E}">
        <p14:creationId xmlns:p14="http://schemas.microsoft.com/office/powerpoint/2010/main" val="262054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16</a:t>
            </a:fld>
            <a:endParaRPr lang="en-US" dirty="0"/>
          </a:p>
        </p:txBody>
      </p:sp>
      <p:sp>
        <p:nvSpPr>
          <p:cNvPr id="5" name="Rectangle 4">
            <a:extLst>
              <a:ext uri="{FF2B5EF4-FFF2-40B4-BE49-F238E27FC236}">
                <a16:creationId xmlns:a16="http://schemas.microsoft.com/office/drawing/2014/main" id="{77F147BC-9080-BCA5-DF4C-038221E0814A}"/>
              </a:ext>
              <a:ext uri="{C183D7F6-B498-43B3-948B-1728B52AA6E4}">
                <adec:decorative xmlns:adec="http://schemas.microsoft.com/office/drawing/2017/decorative" val="1"/>
              </a:ext>
            </a:extLst>
          </p:cNvPr>
          <p:cNvSpPr/>
          <p:nvPr/>
        </p:nvSpPr>
        <p:spPr>
          <a:xfrm>
            <a:off x="768281" y="165445"/>
            <a:ext cx="10270779"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MOVING AVERAGE FOR 30 DAY, 60 DAY AND 90 DAY</a:t>
            </a:r>
          </a:p>
        </p:txBody>
      </p:sp>
      <p:pic>
        <p:nvPicPr>
          <p:cNvPr id="6" name="Picture 5">
            <a:extLst>
              <a:ext uri="{FF2B5EF4-FFF2-40B4-BE49-F238E27FC236}">
                <a16:creationId xmlns:a16="http://schemas.microsoft.com/office/drawing/2014/main" id="{F6A3F265-424D-402C-7734-CFA2B9CDD618}"/>
              </a:ext>
            </a:extLst>
          </p:cNvPr>
          <p:cNvPicPr>
            <a:picLocks noChangeAspect="1"/>
          </p:cNvPicPr>
          <p:nvPr/>
        </p:nvPicPr>
        <p:blipFill>
          <a:blip r:embed="rId2">
            <a:alphaModFix amt="50000"/>
          </a:blip>
          <a:stretch>
            <a:fillRect/>
          </a:stretch>
        </p:blipFill>
        <p:spPr>
          <a:xfrm>
            <a:off x="11423718" y="0"/>
            <a:ext cx="651144" cy="651144"/>
          </a:xfrm>
          <a:prstGeom prst="rect">
            <a:avLst/>
          </a:prstGeom>
        </p:spPr>
      </p:pic>
      <p:pic>
        <p:nvPicPr>
          <p:cNvPr id="7" name="Picture 6">
            <a:extLst>
              <a:ext uri="{FF2B5EF4-FFF2-40B4-BE49-F238E27FC236}">
                <a16:creationId xmlns:a16="http://schemas.microsoft.com/office/drawing/2014/main" id="{38869774-8894-0234-8D01-645D5F10B7DC}"/>
              </a:ext>
            </a:extLst>
          </p:cNvPr>
          <p:cNvPicPr>
            <a:picLocks noChangeAspect="1"/>
          </p:cNvPicPr>
          <p:nvPr/>
        </p:nvPicPr>
        <p:blipFill>
          <a:blip r:embed="rId3"/>
          <a:stretch>
            <a:fillRect/>
          </a:stretch>
        </p:blipFill>
        <p:spPr>
          <a:xfrm>
            <a:off x="223888" y="795313"/>
            <a:ext cx="11359566" cy="5801429"/>
          </a:xfrm>
          <a:prstGeom prst="rect">
            <a:avLst/>
          </a:prstGeom>
        </p:spPr>
      </p:pic>
    </p:spTree>
    <p:extLst>
      <p:ext uri="{BB962C8B-B14F-4D97-AF65-F5344CB8AC3E}">
        <p14:creationId xmlns:p14="http://schemas.microsoft.com/office/powerpoint/2010/main" val="204597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1CCE4E-8C5D-9EEE-D048-695C631285A4}"/>
              </a:ext>
            </a:extLst>
          </p:cNvPr>
          <p:cNvSpPr>
            <a:spLocks noGrp="1"/>
          </p:cNvSpPr>
          <p:nvPr>
            <p:ph type="sldNum" sz="quarter" idx="11"/>
          </p:nvPr>
        </p:nvSpPr>
        <p:spPr/>
        <p:txBody>
          <a:bodyPr/>
          <a:lstStyle/>
          <a:p>
            <a:fld id="{8C2E478F-E849-4A8C-AF1F-CBCC78A7CBFA}" type="slidenum">
              <a:rPr lang="en-US" smtClean="0"/>
              <a:t>17</a:t>
            </a:fld>
            <a:endParaRPr lang="en-US" dirty="0"/>
          </a:p>
        </p:txBody>
      </p:sp>
      <p:sp>
        <p:nvSpPr>
          <p:cNvPr id="4" name="Rectangle 3">
            <a:extLst>
              <a:ext uri="{FF2B5EF4-FFF2-40B4-BE49-F238E27FC236}">
                <a16:creationId xmlns:a16="http://schemas.microsoft.com/office/drawing/2014/main" id="{74CA64A1-B2D3-65AE-A2BD-5DC56B6FC4AC}"/>
              </a:ext>
              <a:ext uri="{C183D7F6-B498-43B3-948B-1728B52AA6E4}">
                <adec:decorative xmlns:adec="http://schemas.microsoft.com/office/drawing/2017/decorative" val="1"/>
              </a:ext>
            </a:extLst>
          </p:cNvPr>
          <p:cNvSpPr/>
          <p:nvPr/>
        </p:nvSpPr>
        <p:spPr>
          <a:xfrm>
            <a:off x="861048" y="143841"/>
            <a:ext cx="10270779"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MOVING AVERAGE FOR 30 DAY, 60 DAY AND 90 DAY</a:t>
            </a:r>
          </a:p>
        </p:txBody>
      </p:sp>
      <p:sp>
        <p:nvSpPr>
          <p:cNvPr id="5" name="TextBox 4">
            <a:extLst>
              <a:ext uri="{FF2B5EF4-FFF2-40B4-BE49-F238E27FC236}">
                <a16:creationId xmlns:a16="http://schemas.microsoft.com/office/drawing/2014/main" id="{5DC0BAE6-4DB0-7708-C9D0-25C91E076268}"/>
              </a:ext>
            </a:extLst>
          </p:cNvPr>
          <p:cNvSpPr txBox="1"/>
          <p:nvPr/>
        </p:nvSpPr>
        <p:spPr>
          <a:xfrm>
            <a:off x="418011" y="835992"/>
            <a:ext cx="11131258" cy="3699474"/>
          </a:xfrm>
          <a:prstGeom prst="rect">
            <a:avLst/>
          </a:prstGeom>
          <a:noFill/>
        </p:spPr>
        <p:txBody>
          <a:bodyPr wrap="square" rtlCol="0">
            <a:spAutoFit/>
          </a:bodyPr>
          <a:lstStyle/>
          <a:p>
            <a:pPr marL="285750" indent="-285750">
              <a:lnSpc>
                <a:spcPct val="200000"/>
              </a:lnSpc>
              <a:buFont typeface="Wingdings" panose="05000000000000000000" pitchFamily="2" charset="2"/>
              <a:buChar char="§"/>
            </a:pPr>
            <a:r>
              <a:rPr lang="en-US" sz="2000" b="0" i="0" dirty="0">
                <a:solidFill>
                  <a:srgbClr val="111111"/>
                </a:solidFill>
                <a:effectLst/>
                <a:cs typeface="Times New Roman" panose="02020603050405020304" pitchFamily="18" charset="0"/>
              </a:rPr>
              <a:t>The moving average helps to level the price data over a specified period by creating a constantly updated average price.</a:t>
            </a:r>
          </a:p>
          <a:p>
            <a:pPr marL="285750" indent="-285750">
              <a:lnSpc>
                <a:spcPct val="200000"/>
              </a:lnSpc>
              <a:buFont typeface="Wingdings" panose="05000000000000000000" pitchFamily="2" charset="2"/>
              <a:buChar char="§"/>
            </a:pPr>
            <a:r>
              <a:rPr lang="en-US" sz="2000" dirty="0">
                <a:solidFill>
                  <a:srgbClr val="111111"/>
                </a:solidFill>
                <a:cs typeface="Times New Roman" panose="02020603050405020304" pitchFamily="18" charset="0"/>
              </a:rPr>
              <a:t>ADANIGREENS and ADANITRANS moving average trends indicate an upward trend for closing prices.</a:t>
            </a:r>
          </a:p>
          <a:p>
            <a:pPr marL="285750" indent="-285750">
              <a:lnSpc>
                <a:spcPct val="200000"/>
              </a:lnSpc>
              <a:buFont typeface="Wingdings" panose="05000000000000000000" pitchFamily="2" charset="2"/>
              <a:buChar char="§"/>
            </a:pPr>
            <a:r>
              <a:rPr lang="en-US" sz="2000" dirty="0">
                <a:solidFill>
                  <a:srgbClr val="111111"/>
                </a:solidFill>
                <a:cs typeface="Times New Roman" panose="02020603050405020304" pitchFamily="18" charset="0"/>
              </a:rPr>
              <a:t>The trend of the RELIANCE moving average is almost constant throughout time.</a:t>
            </a:r>
          </a:p>
          <a:p>
            <a:pPr marL="285750" indent="-285750">
              <a:lnSpc>
                <a:spcPct val="200000"/>
              </a:lnSpc>
              <a:buFont typeface="Wingdings" panose="05000000000000000000" pitchFamily="2" charset="2"/>
              <a:buChar char="§"/>
            </a:pPr>
            <a:r>
              <a:rPr lang="en-US" sz="2000" dirty="0">
                <a:cs typeface="Times New Roman" panose="02020603050405020304" pitchFamily="18" charset="0"/>
              </a:rPr>
              <a:t>The  30 day moving average is the best to use because it accurately represents the trend without adding noise.</a:t>
            </a:r>
            <a:endParaRPr lang="en-IN" sz="2000" dirty="0">
              <a:cs typeface="Times New Roman" panose="02020603050405020304" pitchFamily="18" charset="0"/>
            </a:endParaRPr>
          </a:p>
        </p:txBody>
      </p:sp>
    </p:spTree>
    <p:extLst>
      <p:ext uri="{BB962C8B-B14F-4D97-AF65-F5344CB8AC3E}">
        <p14:creationId xmlns:p14="http://schemas.microsoft.com/office/powerpoint/2010/main" val="177777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18</a:t>
            </a:fld>
            <a:endParaRPr lang="en-US" dirty="0"/>
          </a:p>
        </p:txBody>
      </p:sp>
      <p:sp>
        <p:nvSpPr>
          <p:cNvPr id="10" name="Rectangle 9">
            <a:extLst>
              <a:ext uri="{FF2B5EF4-FFF2-40B4-BE49-F238E27FC236}">
                <a16:creationId xmlns:a16="http://schemas.microsoft.com/office/drawing/2014/main" id="{1E1EAC2A-AC3E-2F4E-CE6B-0800E1665A88}"/>
              </a:ext>
              <a:ext uri="{C183D7F6-B498-43B3-948B-1728B52AA6E4}">
                <adec:decorative xmlns:adec="http://schemas.microsoft.com/office/drawing/2017/decorative" val="1"/>
              </a:ext>
            </a:extLst>
          </p:cNvPr>
          <p:cNvSpPr/>
          <p:nvPr/>
        </p:nvSpPr>
        <p:spPr>
          <a:xfrm>
            <a:off x="546309" y="24572"/>
            <a:ext cx="10439744"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AVERAGE DAILY RETURN OF STOCKS</a:t>
            </a:r>
          </a:p>
        </p:txBody>
      </p:sp>
      <p:pic>
        <p:nvPicPr>
          <p:cNvPr id="11" name="Picture 10">
            <a:extLst>
              <a:ext uri="{FF2B5EF4-FFF2-40B4-BE49-F238E27FC236}">
                <a16:creationId xmlns:a16="http://schemas.microsoft.com/office/drawing/2014/main" id="{C4A6BAAD-0F99-8CA4-2320-DAC1CEFF0905}"/>
              </a:ext>
            </a:extLst>
          </p:cNvPr>
          <p:cNvPicPr>
            <a:picLocks noChangeAspect="1"/>
          </p:cNvPicPr>
          <p:nvPr/>
        </p:nvPicPr>
        <p:blipFill>
          <a:blip r:embed="rId2">
            <a:alphaModFix amt="70000"/>
          </a:blip>
          <a:stretch>
            <a:fillRect/>
          </a:stretch>
        </p:blipFill>
        <p:spPr>
          <a:xfrm>
            <a:off x="11410122" y="28720"/>
            <a:ext cx="583095" cy="583095"/>
          </a:xfrm>
          <a:prstGeom prst="rect">
            <a:avLst/>
          </a:prstGeom>
        </p:spPr>
      </p:pic>
      <p:sp>
        <p:nvSpPr>
          <p:cNvPr id="2" name="TextBox 1"/>
          <p:cNvSpPr txBox="1"/>
          <p:nvPr/>
        </p:nvSpPr>
        <p:spPr>
          <a:xfrm>
            <a:off x="8490857" y="1005840"/>
            <a:ext cx="2325189" cy="1084217"/>
          </a:xfrm>
          <a:prstGeom prst="rect">
            <a:avLst/>
          </a:prstGeom>
          <a:noFill/>
        </p:spPr>
        <p:txBody>
          <a:bodyPr wrap="square" rtlCol="0">
            <a:spAutoFit/>
          </a:bodyPr>
          <a:lstStyle/>
          <a:p>
            <a:endParaRPr lang="en-IN" dirty="0"/>
          </a:p>
        </p:txBody>
      </p:sp>
      <p:sp>
        <p:nvSpPr>
          <p:cNvPr id="4" name="TextBox 3"/>
          <p:cNvSpPr txBox="1"/>
          <p:nvPr/>
        </p:nvSpPr>
        <p:spPr>
          <a:xfrm>
            <a:off x="546310" y="5528412"/>
            <a:ext cx="11275576" cy="707886"/>
          </a:xfrm>
          <a:prstGeom prst="rect">
            <a:avLst/>
          </a:prstGeom>
          <a:noFill/>
        </p:spPr>
        <p:txBody>
          <a:bodyPr wrap="square" rtlCol="0">
            <a:spAutoFit/>
          </a:bodyPr>
          <a:lstStyle/>
          <a:p>
            <a:pPr marL="285750" indent="-285750">
              <a:buFont typeface="Wingdings" panose="05000000000000000000" pitchFamily="2" charset="2"/>
              <a:buChar char="§"/>
            </a:pPr>
            <a:r>
              <a:rPr lang="en-US" sz="2000" dirty="0">
                <a:cs typeface="Times New Roman" panose="02020603050405020304" pitchFamily="18" charset="0"/>
              </a:rPr>
              <a:t>The number of daily returns for Reliance is higher than that of other stocks, indicating that traders are more active in Reliance's stock than in other stocks</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546309" y="799147"/>
            <a:ext cx="10863813" cy="4373744"/>
          </a:xfrm>
          <a:prstGeom prst="rect">
            <a:avLst/>
          </a:prstGeom>
        </p:spPr>
      </p:pic>
    </p:spTree>
    <p:extLst>
      <p:ext uri="{BB962C8B-B14F-4D97-AF65-F5344CB8AC3E}">
        <p14:creationId xmlns:p14="http://schemas.microsoft.com/office/powerpoint/2010/main" val="143281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19</a:t>
            </a:fld>
            <a:endParaRPr lang="en-US" dirty="0"/>
          </a:p>
        </p:txBody>
      </p:sp>
      <p:sp>
        <p:nvSpPr>
          <p:cNvPr id="10" name="Rectangle 9">
            <a:extLst>
              <a:ext uri="{FF2B5EF4-FFF2-40B4-BE49-F238E27FC236}">
                <a16:creationId xmlns:a16="http://schemas.microsoft.com/office/drawing/2014/main" id="{1E1EAC2A-AC3E-2F4E-CE6B-0800E1665A88}"/>
              </a:ext>
              <a:ext uri="{C183D7F6-B498-43B3-948B-1728B52AA6E4}">
                <adec:decorative xmlns:adec="http://schemas.microsoft.com/office/drawing/2017/decorative" val="1"/>
              </a:ext>
            </a:extLst>
          </p:cNvPr>
          <p:cNvSpPr/>
          <p:nvPr/>
        </p:nvSpPr>
        <p:spPr>
          <a:xfrm>
            <a:off x="546308" y="283359"/>
            <a:ext cx="10439744"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cs typeface="Times New Roman" panose="02020603050405020304" pitchFamily="18" charset="0"/>
              </a:rPr>
              <a:t>VOLATILE STOCK</a:t>
            </a:r>
            <a:endParaRPr lang="en-US" sz="2800" dirty="0"/>
          </a:p>
        </p:txBody>
      </p:sp>
      <p:pic>
        <p:nvPicPr>
          <p:cNvPr id="11" name="Picture 10">
            <a:extLst>
              <a:ext uri="{FF2B5EF4-FFF2-40B4-BE49-F238E27FC236}">
                <a16:creationId xmlns:a16="http://schemas.microsoft.com/office/drawing/2014/main" id="{C4A6BAAD-0F99-8CA4-2320-DAC1CEFF0905}"/>
              </a:ext>
            </a:extLst>
          </p:cNvPr>
          <p:cNvPicPr>
            <a:picLocks noChangeAspect="1"/>
          </p:cNvPicPr>
          <p:nvPr/>
        </p:nvPicPr>
        <p:blipFill>
          <a:blip r:embed="rId2">
            <a:alphaModFix amt="70000"/>
          </a:blip>
          <a:stretch>
            <a:fillRect/>
          </a:stretch>
        </p:blipFill>
        <p:spPr>
          <a:xfrm>
            <a:off x="11410122" y="28720"/>
            <a:ext cx="583095" cy="583095"/>
          </a:xfrm>
          <a:prstGeom prst="rect">
            <a:avLst/>
          </a:prstGeom>
        </p:spPr>
      </p:pic>
      <p:sp>
        <p:nvSpPr>
          <p:cNvPr id="2" name="TextBox 1"/>
          <p:cNvSpPr txBox="1"/>
          <p:nvPr/>
        </p:nvSpPr>
        <p:spPr>
          <a:xfrm>
            <a:off x="8490857" y="1005840"/>
            <a:ext cx="2325189" cy="1084217"/>
          </a:xfrm>
          <a:prstGeom prst="rect">
            <a:avLst/>
          </a:prstGeom>
          <a:noFill/>
        </p:spPr>
        <p:txBody>
          <a:bodyPr wrap="square" rtlCol="0">
            <a:spAutoFit/>
          </a:bodyPr>
          <a:lstStyle/>
          <a:p>
            <a:endParaRPr lang="en-IN" dirty="0"/>
          </a:p>
        </p:txBody>
      </p:sp>
      <p:sp>
        <p:nvSpPr>
          <p:cNvPr id="4" name="TextBox 3"/>
          <p:cNvSpPr txBox="1"/>
          <p:nvPr/>
        </p:nvSpPr>
        <p:spPr>
          <a:xfrm>
            <a:off x="546308" y="5306343"/>
            <a:ext cx="11275576" cy="707886"/>
          </a:xfrm>
          <a:prstGeom prst="rect">
            <a:avLst/>
          </a:prstGeom>
          <a:noFill/>
        </p:spPr>
        <p:txBody>
          <a:bodyPr wrap="square" rtlCol="0">
            <a:spAutoFit/>
          </a:bodyPr>
          <a:lstStyle/>
          <a:p>
            <a:pPr marL="285750" indent="-285750">
              <a:buFont typeface="Wingdings" panose="05000000000000000000" pitchFamily="2" charset="2"/>
              <a:buChar char="§"/>
            </a:pPr>
            <a:r>
              <a:rPr lang="en-US" sz="2000" dirty="0">
                <a:cs typeface="Times New Roman" panose="02020603050405020304" pitchFamily="18" charset="0"/>
              </a:rPr>
              <a:t>It is clear from the histogram that the percentage increase in stock price for ADANIGREEN is the widest which indicates the stock of ADANIGREEN is the most volatile among the three companies compared.</a:t>
            </a:r>
            <a:endParaRPr lang="en-IN" sz="2000" dirty="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546308" y="900111"/>
            <a:ext cx="10893091" cy="4076837"/>
          </a:xfrm>
          <a:prstGeom prst="rect">
            <a:avLst/>
          </a:prstGeom>
        </p:spPr>
      </p:pic>
    </p:spTree>
    <p:extLst>
      <p:ext uri="{BB962C8B-B14F-4D97-AF65-F5344CB8AC3E}">
        <p14:creationId xmlns:p14="http://schemas.microsoft.com/office/powerpoint/2010/main" val="155584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41BC5BBB-A8F4-928A-A76E-4AB3FE249CDC}"/>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0370" r="20370"/>
          <a:stretch>
            <a:fillRect/>
          </a:stretch>
        </p:blipFill>
        <p:spPr/>
      </p:pic>
      <p:sp>
        <p:nvSpPr>
          <p:cNvPr id="3" name="Title 2">
            <a:extLst>
              <a:ext uri="{FF2B5EF4-FFF2-40B4-BE49-F238E27FC236}">
                <a16:creationId xmlns:a16="http://schemas.microsoft.com/office/drawing/2014/main" id="{E6A05505-FCCC-629B-519C-45C00837E39E}"/>
              </a:ext>
            </a:extLst>
          </p:cNvPr>
          <p:cNvSpPr>
            <a:spLocks noGrp="1"/>
          </p:cNvSpPr>
          <p:nvPr>
            <p:ph type="title"/>
          </p:nvPr>
        </p:nvSpPr>
        <p:spPr>
          <a:xfrm>
            <a:off x="6246055" y="642927"/>
            <a:ext cx="5669084" cy="1435947"/>
          </a:xfrm>
        </p:spPr>
        <p:txBody>
          <a:bodyPr/>
          <a:lstStyle/>
          <a:p>
            <a:r>
              <a:rPr lang="en-US" sz="4800" dirty="0"/>
              <a:t>Business Objective</a:t>
            </a:r>
            <a:endParaRPr lang="en-IN" sz="4800" dirty="0"/>
          </a:p>
        </p:txBody>
      </p:sp>
      <p:sp>
        <p:nvSpPr>
          <p:cNvPr id="4" name="Slide Number Placeholder 3">
            <a:extLst>
              <a:ext uri="{FF2B5EF4-FFF2-40B4-BE49-F238E27FC236}">
                <a16:creationId xmlns:a16="http://schemas.microsoft.com/office/drawing/2014/main" id="{5CF0DFD9-5E79-20C9-C13B-6C416A81559D}"/>
              </a:ext>
            </a:extLst>
          </p:cNvPr>
          <p:cNvSpPr>
            <a:spLocks noGrp="1"/>
          </p:cNvSpPr>
          <p:nvPr>
            <p:ph type="sldNum" sz="quarter" idx="12"/>
          </p:nvPr>
        </p:nvSpPr>
        <p:spPr/>
        <p:txBody>
          <a:bodyPr/>
          <a:lstStyle/>
          <a:p>
            <a:fld id="{8C2E478F-E849-4A8C-AF1F-CBCC78A7CBFA}" type="slidenum">
              <a:rPr lang="en-US" smtClean="0"/>
              <a:t>2</a:t>
            </a:fld>
            <a:endParaRPr lang="en-US" dirty="0"/>
          </a:p>
        </p:txBody>
      </p:sp>
      <p:sp>
        <p:nvSpPr>
          <p:cNvPr id="5" name="Text Placeholder 4">
            <a:extLst>
              <a:ext uri="{FF2B5EF4-FFF2-40B4-BE49-F238E27FC236}">
                <a16:creationId xmlns:a16="http://schemas.microsoft.com/office/drawing/2014/main" id="{BBAEE7BD-3ED3-9470-8C55-9D1B94D36820}"/>
              </a:ext>
            </a:extLst>
          </p:cNvPr>
          <p:cNvSpPr>
            <a:spLocks noGrp="1"/>
          </p:cNvSpPr>
          <p:nvPr>
            <p:ph type="body" sz="quarter" idx="15"/>
          </p:nvPr>
        </p:nvSpPr>
        <p:spPr>
          <a:xfrm>
            <a:off x="6457071" y="2078875"/>
            <a:ext cx="5219114" cy="1775673"/>
          </a:xfrm>
        </p:spPr>
        <p:txBody>
          <a:bodyPr/>
          <a:lstStyle/>
          <a:p>
            <a:pPr algn="ctr" rtl="0">
              <a:spcBef>
                <a:spcPts val="0"/>
              </a:spcBef>
              <a:spcAft>
                <a:spcPts val="0"/>
              </a:spcAft>
            </a:pPr>
            <a:r>
              <a:rPr lang="en-US" sz="2400" b="0" i="0" u="none" strike="noStrike" dirty="0">
                <a:solidFill>
                  <a:srgbClr val="000000"/>
                </a:solidFill>
                <a:effectLst/>
              </a:rPr>
              <a:t>To identify purchasing and selling patterns by carefully analyzing the data to help the investors</a:t>
            </a:r>
            <a:endParaRPr lang="en-US" sz="2400" b="0" dirty="0">
              <a:effectLst/>
            </a:endParaRPr>
          </a:p>
          <a:p>
            <a:pPr algn="ctr"/>
            <a:br>
              <a:rPr lang="en-US" dirty="0"/>
            </a:br>
            <a:endParaRPr lang="en-IN" dirty="0"/>
          </a:p>
        </p:txBody>
      </p:sp>
    </p:spTree>
    <p:extLst>
      <p:ext uri="{BB962C8B-B14F-4D97-AF65-F5344CB8AC3E}">
        <p14:creationId xmlns:p14="http://schemas.microsoft.com/office/powerpoint/2010/main" val="94246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20</a:t>
            </a:fld>
            <a:endParaRPr lang="en-US" dirty="0"/>
          </a:p>
        </p:txBody>
      </p:sp>
      <p:sp>
        <p:nvSpPr>
          <p:cNvPr id="10" name="Rectangle 9">
            <a:extLst>
              <a:ext uri="{FF2B5EF4-FFF2-40B4-BE49-F238E27FC236}">
                <a16:creationId xmlns:a16="http://schemas.microsoft.com/office/drawing/2014/main" id="{1E1EAC2A-AC3E-2F4E-CE6B-0800E1665A88}"/>
              </a:ext>
              <a:ext uri="{C183D7F6-B498-43B3-948B-1728B52AA6E4}">
                <adec:decorative xmlns:adec="http://schemas.microsoft.com/office/drawing/2017/decorative" val="1"/>
              </a:ext>
            </a:extLst>
          </p:cNvPr>
          <p:cNvSpPr/>
          <p:nvPr/>
        </p:nvSpPr>
        <p:spPr>
          <a:xfrm>
            <a:off x="598464" y="218045"/>
            <a:ext cx="10439744"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BOX PLOT FOR DAILY RETURN</a:t>
            </a:r>
          </a:p>
        </p:txBody>
      </p:sp>
      <p:pic>
        <p:nvPicPr>
          <p:cNvPr id="11" name="Picture 10">
            <a:extLst>
              <a:ext uri="{FF2B5EF4-FFF2-40B4-BE49-F238E27FC236}">
                <a16:creationId xmlns:a16="http://schemas.microsoft.com/office/drawing/2014/main" id="{C4A6BAAD-0F99-8CA4-2320-DAC1CEFF0905}"/>
              </a:ext>
            </a:extLst>
          </p:cNvPr>
          <p:cNvPicPr>
            <a:picLocks noChangeAspect="1"/>
          </p:cNvPicPr>
          <p:nvPr/>
        </p:nvPicPr>
        <p:blipFill>
          <a:blip r:embed="rId2">
            <a:alphaModFix amt="70000"/>
          </a:blip>
          <a:stretch>
            <a:fillRect/>
          </a:stretch>
        </p:blipFill>
        <p:spPr>
          <a:xfrm>
            <a:off x="11410122" y="28720"/>
            <a:ext cx="583095" cy="583095"/>
          </a:xfrm>
          <a:prstGeom prst="rect">
            <a:avLst/>
          </a:prstGeom>
        </p:spPr>
      </p:pic>
      <p:sp>
        <p:nvSpPr>
          <p:cNvPr id="2" name="TextBox 1"/>
          <p:cNvSpPr txBox="1"/>
          <p:nvPr/>
        </p:nvSpPr>
        <p:spPr>
          <a:xfrm>
            <a:off x="8490857" y="1005840"/>
            <a:ext cx="2325189" cy="1084217"/>
          </a:xfrm>
          <a:prstGeom prst="rect">
            <a:avLst/>
          </a:prstGeom>
          <a:noFill/>
        </p:spPr>
        <p:txBody>
          <a:bodyPr wrap="square" rtlCol="0">
            <a:spAutoFit/>
          </a:bodyPr>
          <a:lstStyle/>
          <a:p>
            <a:endParaRPr lang="en-IN" dirty="0"/>
          </a:p>
        </p:txBody>
      </p:sp>
      <p:sp>
        <p:nvSpPr>
          <p:cNvPr id="4" name="TextBox 3"/>
          <p:cNvSpPr txBox="1"/>
          <p:nvPr/>
        </p:nvSpPr>
        <p:spPr>
          <a:xfrm>
            <a:off x="546308" y="5306343"/>
            <a:ext cx="11275576" cy="400110"/>
          </a:xfrm>
          <a:prstGeom prst="rect">
            <a:avLst/>
          </a:prstGeom>
          <a:noFill/>
        </p:spPr>
        <p:txBody>
          <a:bodyPr wrap="square" rtlCol="0">
            <a:spAutoFit/>
          </a:bodyPr>
          <a:lstStyle/>
          <a:p>
            <a:pPr marL="285750" indent="-285750">
              <a:buFont typeface="Wingdings" panose="05000000000000000000" pitchFamily="2" charset="2"/>
              <a:buChar char="§"/>
            </a:pPr>
            <a:r>
              <a:rPr lang="en-US" sz="2000" dirty="0">
                <a:cs typeface="Times New Roman" panose="02020603050405020304" pitchFamily="18" charset="0"/>
              </a:rPr>
              <a:t>The box plot shown above demonstrates that there are outliers in the daily returns for each company</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757645" y="1005840"/>
            <a:ext cx="9888583" cy="4154206"/>
          </a:xfrm>
          <a:prstGeom prst="rect">
            <a:avLst/>
          </a:prstGeom>
        </p:spPr>
      </p:pic>
    </p:spTree>
    <p:extLst>
      <p:ext uri="{BB962C8B-B14F-4D97-AF65-F5344CB8AC3E}">
        <p14:creationId xmlns:p14="http://schemas.microsoft.com/office/powerpoint/2010/main" val="128236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21</a:t>
            </a:fld>
            <a:endParaRPr lang="en-US" dirty="0"/>
          </a:p>
        </p:txBody>
      </p:sp>
      <p:sp>
        <p:nvSpPr>
          <p:cNvPr id="10" name="Rectangle 9">
            <a:extLst>
              <a:ext uri="{FF2B5EF4-FFF2-40B4-BE49-F238E27FC236}">
                <a16:creationId xmlns:a16="http://schemas.microsoft.com/office/drawing/2014/main" id="{1E1EAC2A-AC3E-2F4E-CE6B-0800E1665A88}"/>
              </a:ext>
              <a:ext uri="{C183D7F6-B498-43B3-948B-1728B52AA6E4}">
                <adec:decorative xmlns:adec="http://schemas.microsoft.com/office/drawing/2017/decorative" val="1"/>
              </a:ext>
            </a:extLst>
          </p:cNvPr>
          <p:cNvSpPr/>
          <p:nvPr/>
        </p:nvSpPr>
        <p:spPr>
          <a:xfrm>
            <a:off x="598464" y="218045"/>
            <a:ext cx="10439744"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PAIRPLOT FOR STOCKS CLOSING PRICE</a:t>
            </a:r>
          </a:p>
        </p:txBody>
      </p:sp>
      <p:pic>
        <p:nvPicPr>
          <p:cNvPr id="11" name="Picture 10">
            <a:extLst>
              <a:ext uri="{FF2B5EF4-FFF2-40B4-BE49-F238E27FC236}">
                <a16:creationId xmlns:a16="http://schemas.microsoft.com/office/drawing/2014/main" id="{C4A6BAAD-0F99-8CA4-2320-DAC1CEFF0905}"/>
              </a:ext>
            </a:extLst>
          </p:cNvPr>
          <p:cNvPicPr>
            <a:picLocks noChangeAspect="1"/>
          </p:cNvPicPr>
          <p:nvPr/>
        </p:nvPicPr>
        <p:blipFill>
          <a:blip r:embed="rId2">
            <a:alphaModFix amt="70000"/>
          </a:blip>
          <a:stretch>
            <a:fillRect/>
          </a:stretch>
        </p:blipFill>
        <p:spPr>
          <a:xfrm>
            <a:off x="11410122" y="28720"/>
            <a:ext cx="583095" cy="583095"/>
          </a:xfrm>
          <a:prstGeom prst="rect">
            <a:avLst/>
          </a:prstGeom>
        </p:spPr>
      </p:pic>
      <p:sp>
        <p:nvSpPr>
          <p:cNvPr id="2" name="TextBox 1"/>
          <p:cNvSpPr txBox="1"/>
          <p:nvPr/>
        </p:nvSpPr>
        <p:spPr>
          <a:xfrm>
            <a:off x="8490857" y="1005840"/>
            <a:ext cx="2325189" cy="1084217"/>
          </a:xfrm>
          <a:prstGeom prst="rect">
            <a:avLst/>
          </a:prstGeom>
          <a:noFill/>
        </p:spPr>
        <p:txBody>
          <a:bodyPr wrap="square" rtlCol="0">
            <a:spAutoFit/>
          </a:bodyPr>
          <a:lstStyle/>
          <a:p>
            <a:endParaRPr lang="en-IN" dirty="0"/>
          </a:p>
        </p:txBody>
      </p:sp>
      <p:sp>
        <p:nvSpPr>
          <p:cNvPr id="4" name="TextBox 3"/>
          <p:cNvSpPr txBox="1"/>
          <p:nvPr/>
        </p:nvSpPr>
        <p:spPr>
          <a:xfrm>
            <a:off x="598464" y="5685166"/>
            <a:ext cx="11275576" cy="707886"/>
          </a:xfrm>
          <a:prstGeom prst="rect">
            <a:avLst/>
          </a:prstGeom>
          <a:noFill/>
        </p:spPr>
        <p:txBody>
          <a:bodyPr wrap="square" rtlCol="0">
            <a:spAutoFit/>
          </a:bodyPr>
          <a:lstStyle/>
          <a:p>
            <a:pPr marL="285750" indent="-285750">
              <a:buFont typeface="Wingdings" panose="05000000000000000000" pitchFamily="2" charset="2"/>
              <a:buChar char="§"/>
            </a:pPr>
            <a:r>
              <a:rPr lang="en-US" sz="2000" dirty="0">
                <a:cs typeface="Times New Roman" panose="02020603050405020304" pitchFamily="18" charset="0"/>
              </a:rPr>
              <a:t>According to the pairplot shown above, there is no linear correlation between the daily returns of RELIANCE, ADANIGREEN, and ADANITRANS.</a:t>
            </a:r>
            <a:endParaRPr lang="en-IN" sz="2000" dirty="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598464" y="1004886"/>
            <a:ext cx="9982450" cy="4680279"/>
          </a:xfrm>
          <a:prstGeom prst="rect">
            <a:avLst/>
          </a:prstGeom>
        </p:spPr>
      </p:pic>
    </p:spTree>
    <p:extLst>
      <p:ext uri="{BB962C8B-B14F-4D97-AF65-F5344CB8AC3E}">
        <p14:creationId xmlns:p14="http://schemas.microsoft.com/office/powerpoint/2010/main" val="157275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22</a:t>
            </a:fld>
            <a:endParaRPr lang="en-US" dirty="0"/>
          </a:p>
        </p:txBody>
      </p:sp>
      <p:sp>
        <p:nvSpPr>
          <p:cNvPr id="10" name="Rectangle 9">
            <a:extLst>
              <a:ext uri="{FF2B5EF4-FFF2-40B4-BE49-F238E27FC236}">
                <a16:creationId xmlns:a16="http://schemas.microsoft.com/office/drawing/2014/main" id="{1E1EAC2A-AC3E-2F4E-CE6B-0800E1665A88}"/>
              </a:ext>
              <a:ext uri="{C183D7F6-B498-43B3-948B-1728B52AA6E4}">
                <adec:decorative xmlns:adec="http://schemas.microsoft.com/office/drawing/2017/decorative" val="1"/>
              </a:ext>
            </a:extLst>
          </p:cNvPr>
          <p:cNvSpPr/>
          <p:nvPr/>
        </p:nvSpPr>
        <p:spPr>
          <a:xfrm>
            <a:off x="598464" y="218045"/>
            <a:ext cx="10439744"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HEATMAP FOR DAILY RETURN AND CLOSING PRICE</a:t>
            </a:r>
          </a:p>
        </p:txBody>
      </p:sp>
      <p:pic>
        <p:nvPicPr>
          <p:cNvPr id="11" name="Picture 10">
            <a:extLst>
              <a:ext uri="{FF2B5EF4-FFF2-40B4-BE49-F238E27FC236}">
                <a16:creationId xmlns:a16="http://schemas.microsoft.com/office/drawing/2014/main" id="{C4A6BAAD-0F99-8CA4-2320-DAC1CEFF0905}"/>
              </a:ext>
            </a:extLst>
          </p:cNvPr>
          <p:cNvPicPr>
            <a:picLocks noChangeAspect="1"/>
          </p:cNvPicPr>
          <p:nvPr/>
        </p:nvPicPr>
        <p:blipFill>
          <a:blip r:embed="rId2">
            <a:alphaModFix amt="70000"/>
          </a:blip>
          <a:stretch>
            <a:fillRect/>
          </a:stretch>
        </p:blipFill>
        <p:spPr>
          <a:xfrm>
            <a:off x="11410122" y="28720"/>
            <a:ext cx="583095" cy="583095"/>
          </a:xfrm>
          <a:prstGeom prst="rect">
            <a:avLst/>
          </a:prstGeom>
        </p:spPr>
      </p:pic>
      <p:sp>
        <p:nvSpPr>
          <p:cNvPr id="2" name="TextBox 1"/>
          <p:cNvSpPr txBox="1"/>
          <p:nvPr/>
        </p:nvSpPr>
        <p:spPr>
          <a:xfrm>
            <a:off x="8490857" y="1005840"/>
            <a:ext cx="2325189" cy="1084217"/>
          </a:xfrm>
          <a:prstGeom prst="rect">
            <a:avLst/>
          </a:prstGeom>
          <a:noFill/>
        </p:spPr>
        <p:txBody>
          <a:bodyPr wrap="square" rtlCol="0">
            <a:spAutoFit/>
          </a:bodyPr>
          <a:lstStyle/>
          <a:p>
            <a:endParaRPr lang="en-IN" dirty="0"/>
          </a:p>
        </p:txBody>
      </p:sp>
      <p:pic>
        <p:nvPicPr>
          <p:cNvPr id="7" name="Picture 6"/>
          <p:cNvPicPr>
            <a:picLocks noChangeAspect="1"/>
          </p:cNvPicPr>
          <p:nvPr/>
        </p:nvPicPr>
        <p:blipFill>
          <a:blip r:embed="rId3"/>
          <a:stretch>
            <a:fillRect/>
          </a:stretch>
        </p:blipFill>
        <p:spPr>
          <a:xfrm>
            <a:off x="800100" y="1005841"/>
            <a:ext cx="4320540" cy="2782796"/>
          </a:xfrm>
          <a:prstGeom prst="rect">
            <a:avLst/>
          </a:prstGeom>
        </p:spPr>
      </p:pic>
      <p:pic>
        <p:nvPicPr>
          <p:cNvPr id="8" name="Picture 7"/>
          <p:cNvPicPr>
            <a:picLocks noChangeAspect="1"/>
          </p:cNvPicPr>
          <p:nvPr/>
        </p:nvPicPr>
        <p:blipFill>
          <a:blip r:embed="rId4"/>
          <a:stretch>
            <a:fillRect/>
          </a:stretch>
        </p:blipFill>
        <p:spPr>
          <a:xfrm>
            <a:off x="555591" y="3865711"/>
            <a:ext cx="4809558" cy="2924543"/>
          </a:xfrm>
          <a:prstGeom prst="rect">
            <a:avLst/>
          </a:prstGeom>
        </p:spPr>
      </p:pic>
      <p:sp>
        <p:nvSpPr>
          <p:cNvPr id="12" name="TextBox 11"/>
          <p:cNvSpPr txBox="1"/>
          <p:nvPr/>
        </p:nvSpPr>
        <p:spPr>
          <a:xfrm>
            <a:off x="5742026" y="1812236"/>
            <a:ext cx="5296182" cy="1015663"/>
          </a:xfrm>
          <a:prstGeom prst="rect">
            <a:avLst/>
          </a:prstGeom>
          <a:noFill/>
        </p:spPr>
        <p:txBody>
          <a:bodyPr wrap="square" rtlCol="0">
            <a:spAutoFit/>
          </a:bodyPr>
          <a:lstStyle/>
          <a:p>
            <a:pPr marL="285750" indent="-285750">
              <a:buFont typeface="Wingdings" panose="05000000000000000000" pitchFamily="2" charset="2"/>
              <a:buChar char="§"/>
            </a:pPr>
            <a:r>
              <a:rPr lang="en-US" sz="2000" dirty="0">
                <a:cs typeface="Times New Roman" panose="02020603050405020304" pitchFamily="18" charset="0"/>
              </a:rPr>
              <a:t>According to the </a:t>
            </a:r>
            <a:r>
              <a:rPr lang="en-US" sz="2000" dirty="0" err="1">
                <a:cs typeface="Times New Roman" panose="02020603050405020304" pitchFamily="18" charset="0"/>
              </a:rPr>
              <a:t>heatmap</a:t>
            </a:r>
            <a:r>
              <a:rPr lang="en-US" sz="2000" dirty="0">
                <a:cs typeface="Times New Roman" panose="02020603050405020304" pitchFamily="18" charset="0"/>
              </a:rPr>
              <a:t>, there is a weakly positive correlation between the daily returns of three stocks.</a:t>
            </a:r>
            <a:endParaRPr lang="en-IN" sz="2000" dirty="0">
              <a:cs typeface="Times New Roman" panose="02020603050405020304" pitchFamily="18" charset="0"/>
            </a:endParaRPr>
          </a:p>
        </p:txBody>
      </p:sp>
      <p:sp>
        <p:nvSpPr>
          <p:cNvPr id="13" name="TextBox 12"/>
          <p:cNvSpPr txBox="1"/>
          <p:nvPr/>
        </p:nvSpPr>
        <p:spPr>
          <a:xfrm>
            <a:off x="5742026" y="4658318"/>
            <a:ext cx="5473240" cy="1015663"/>
          </a:xfrm>
          <a:prstGeom prst="rect">
            <a:avLst/>
          </a:prstGeom>
          <a:noFill/>
        </p:spPr>
        <p:txBody>
          <a:bodyPr wrap="square" rtlCol="0">
            <a:spAutoFit/>
          </a:bodyPr>
          <a:lstStyle/>
          <a:p>
            <a:pPr marL="285750" indent="-285750">
              <a:buFont typeface="Wingdings" panose="05000000000000000000" pitchFamily="2" charset="2"/>
              <a:buChar char="§"/>
            </a:pPr>
            <a:r>
              <a:rPr lang="en-US" sz="2000" dirty="0">
                <a:cs typeface="Times New Roman" panose="02020603050405020304" pitchFamily="18" charset="0"/>
              </a:rPr>
              <a:t>The </a:t>
            </a:r>
            <a:r>
              <a:rPr lang="en-US" sz="2000" dirty="0" err="1">
                <a:cs typeface="Times New Roman" panose="02020603050405020304" pitchFamily="18" charset="0"/>
              </a:rPr>
              <a:t>heatmap</a:t>
            </a:r>
            <a:r>
              <a:rPr lang="en-US" sz="2000" dirty="0">
                <a:cs typeface="Times New Roman" panose="02020603050405020304" pitchFamily="18" charset="0"/>
              </a:rPr>
              <a:t>, on the other hand, reveals that the closing prices of three stocks have a close to perfect correlation.</a:t>
            </a:r>
            <a:endParaRPr lang="en-IN" sz="2000" dirty="0">
              <a:cs typeface="Times New Roman" panose="02020603050405020304" pitchFamily="18" charset="0"/>
            </a:endParaRPr>
          </a:p>
        </p:txBody>
      </p:sp>
    </p:spTree>
    <p:extLst>
      <p:ext uri="{BB962C8B-B14F-4D97-AF65-F5344CB8AC3E}">
        <p14:creationId xmlns:p14="http://schemas.microsoft.com/office/powerpoint/2010/main" val="336238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23</a:t>
            </a:fld>
            <a:endParaRPr lang="en-US" dirty="0"/>
          </a:p>
        </p:txBody>
      </p:sp>
      <p:sp>
        <p:nvSpPr>
          <p:cNvPr id="10" name="Rectangle 9">
            <a:extLst>
              <a:ext uri="{FF2B5EF4-FFF2-40B4-BE49-F238E27FC236}">
                <a16:creationId xmlns:a16="http://schemas.microsoft.com/office/drawing/2014/main" id="{1E1EAC2A-AC3E-2F4E-CE6B-0800E1665A88}"/>
              </a:ext>
              <a:ext uri="{C183D7F6-B498-43B3-948B-1728B52AA6E4}">
                <adec:decorative xmlns:adec="http://schemas.microsoft.com/office/drawing/2017/decorative" val="1"/>
              </a:ext>
            </a:extLst>
          </p:cNvPr>
          <p:cNvSpPr/>
          <p:nvPr/>
        </p:nvSpPr>
        <p:spPr>
          <a:xfrm>
            <a:off x="598464" y="218045"/>
            <a:ext cx="10439744"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RISK QUANTIFICATION PLOT</a:t>
            </a:r>
          </a:p>
        </p:txBody>
      </p:sp>
      <p:pic>
        <p:nvPicPr>
          <p:cNvPr id="11" name="Picture 10">
            <a:extLst>
              <a:ext uri="{FF2B5EF4-FFF2-40B4-BE49-F238E27FC236}">
                <a16:creationId xmlns:a16="http://schemas.microsoft.com/office/drawing/2014/main" id="{C4A6BAAD-0F99-8CA4-2320-DAC1CEFF0905}"/>
              </a:ext>
            </a:extLst>
          </p:cNvPr>
          <p:cNvPicPr>
            <a:picLocks noChangeAspect="1"/>
          </p:cNvPicPr>
          <p:nvPr/>
        </p:nvPicPr>
        <p:blipFill>
          <a:blip r:embed="rId2">
            <a:alphaModFix amt="70000"/>
          </a:blip>
          <a:stretch>
            <a:fillRect/>
          </a:stretch>
        </p:blipFill>
        <p:spPr>
          <a:xfrm>
            <a:off x="11410122" y="28720"/>
            <a:ext cx="583095" cy="583095"/>
          </a:xfrm>
          <a:prstGeom prst="rect">
            <a:avLst/>
          </a:prstGeom>
        </p:spPr>
      </p:pic>
      <p:sp>
        <p:nvSpPr>
          <p:cNvPr id="2" name="TextBox 1"/>
          <p:cNvSpPr txBox="1"/>
          <p:nvPr/>
        </p:nvSpPr>
        <p:spPr>
          <a:xfrm>
            <a:off x="8490857" y="1005840"/>
            <a:ext cx="2325189" cy="1084217"/>
          </a:xfrm>
          <a:prstGeom prst="rect">
            <a:avLst/>
          </a:prstGeom>
          <a:noFill/>
        </p:spPr>
        <p:txBody>
          <a:bodyPr wrap="square" rtlCol="0">
            <a:spAutoFit/>
          </a:bodyPr>
          <a:lstStyle/>
          <a:p>
            <a:endParaRPr lang="en-IN" dirty="0"/>
          </a:p>
        </p:txBody>
      </p:sp>
      <p:sp>
        <p:nvSpPr>
          <p:cNvPr id="12" name="TextBox 11"/>
          <p:cNvSpPr txBox="1"/>
          <p:nvPr/>
        </p:nvSpPr>
        <p:spPr>
          <a:xfrm>
            <a:off x="6727371" y="2090057"/>
            <a:ext cx="4821898" cy="2554545"/>
          </a:xfrm>
          <a:prstGeom prst="rect">
            <a:avLst/>
          </a:prstGeom>
          <a:noFill/>
        </p:spPr>
        <p:txBody>
          <a:bodyPr wrap="square" rtlCol="0">
            <a:spAutoFit/>
          </a:bodyPr>
          <a:lstStyle/>
          <a:p>
            <a:pPr marL="285750" indent="-285750">
              <a:buFont typeface="Wingdings" panose="05000000000000000000" pitchFamily="2" charset="2"/>
              <a:buChar char="§"/>
            </a:pPr>
            <a:r>
              <a:rPr lang="en-US" sz="2000" dirty="0">
                <a:cs typeface="Times New Roman" panose="02020603050405020304" pitchFamily="18" charset="0"/>
              </a:rPr>
              <a:t>The graph's risk quantification reveals that the daily returns of ADANIGREEN carry the greatest risk, followed by ADANITRANS.</a:t>
            </a:r>
          </a:p>
          <a:p>
            <a:endParaRPr lang="en-US" sz="2000" dirty="0">
              <a:cs typeface="Times New Roman" panose="02020603050405020304" pitchFamily="18" charset="0"/>
            </a:endParaRPr>
          </a:p>
          <a:p>
            <a:endParaRPr lang="en-US" sz="2000" dirty="0">
              <a:cs typeface="Times New Roman" panose="02020603050405020304" pitchFamily="18" charset="0"/>
            </a:endParaRPr>
          </a:p>
          <a:p>
            <a:pPr marL="285750" indent="-285750">
              <a:buFont typeface="Wingdings" panose="05000000000000000000" pitchFamily="2" charset="2"/>
              <a:buChar char="§"/>
            </a:pPr>
            <a:r>
              <a:rPr lang="en-US" sz="2000" dirty="0">
                <a:cs typeface="Times New Roman" panose="02020603050405020304" pitchFamily="18" charset="0"/>
              </a:rPr>
              <a:t>RELIANCE stock offers a lower daily return at lower risk.</a:t>
            </a:r>
            <a:endParaRPr lang="en-IN" sz="2000" dirty="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393790" y="1005840"/>
            <a:ext cx="6153150" cy="5462463"/>
          </a:xfrm>
          <a:prstGeom prst="rect">
            <a:avLst/>
          </a:prstGeom>
        </p:spPr>
      </p:pic>
    </p:spTree>
    <p:extLst>
      <p:ext uri="{BB962C8B-B14F-4D97-AF65-F5344CB8AC3E}">
        <p14:creationId xmlns:p14="http://schemas.microsoft.com/office/powerpoint/2010/main" val="54706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24</a:t>
            </a:fld>
            <a:endParaRPr lang="en-US" dirty="0"/>
          </a:p>
        </p:txBody>
      </p:sp>
      <p:sp>
        <p:nvSpPr>
          <p:cNvPr id="10" name="Rectangle 9">
            <a:extLst>
              <a:ext uri="{FF2B5EF4-FFF2-40B4-BE49-F238E27FC236}">
                <a16:creationId xmlns:a16="http://schemas.microsoft.com/office/drawing/2014/main" id="{1E1EAC2A-AC3E-2F4E-CE6B-0800E1665A88}"/>
              </a:ext>
              <a:ext uri="{C183D7F6-B498-43B3-948B-1728B52AA6E4}">
                <adec:decorative xmlns:adec="http://schemas.microsoft.com/office/drawing/2017/decorative" val="1"/>
              </a:ext>
            </a:extLst>
          </p:cNvPr>
          <p:cNvSpPr/>
          <p:nvPr/>
        </p:nvSpPr>
        <p:spPr>
          <a:xfrm>
            <a:off x="598464" y="218045"/>
            <a:ext cx="10439744"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CUMULATIVE RETURN OF STOCKS</a:t>
            </a:r>
          </a:p>
        </p:txBody>
      </p:sp>
      <p:pic>
        <p:nvPicPr>
          <p:cNvPr id="11" name="Picture 10">
            <a:extLst>
              <a:ext uri="{FF2B5EF4-FFF2-40B4-BE49-F238E27FC236}">
                <a16:creationId xmlns:a16="http://schemas.microsoft.com/office/drawing/2014/main" id="{C4A6BAAD-0F99-8CA4-2320-DAC1CEFF0905}"/>
              </a:ext>
            </a:extLst>
          </p:cNvPr>
          <p:cNvPicPr>
            <a:picLocks noChangeAspect="1"/>
          </p:cNvPicPr>
          <p:nvPr/>
        </p:nvPicPr>
        <p:blipFill>
          <a:blip r:embed="rId2">
            <a:alphaModFix amt="70000"/>
          </a:blip>
          <a:stretch>
            <a:fillRect/>
          </a:stretch>
        </p:blipFill>
        <p:spPr>
          <a:xfrm>
            <a:off x="11410122" y="28720"/>
            <a:ext cx="583095" cy="583095"/>
          </a:xfrm>
          <a:prstGeom prst="rect">
            <a:avLst/>
          </a:prstGeom>
        </p:spPr>
      </p:pic>
      <p:sp>
        <p:nvSpPr>
          <p:cNvPr id="2" name="TextBox 1"/>
          <p:cNvSpPr txBox="1"/>
          <p:nvPr/>
        </p:nvSpPr>
        <p:spPr>
          <a:xfrm>
            <a:off x="8490857" y="1005840"/>
            <a:ext cx="2325189" cy="1084217"/>
          </a:xfrm>
          <a:prstGeom prst="rect">
            <a:avLst/>
          </a:prstGeom>
          <a:noFill/>
        </p:spPr>
        <p:txBody>
          <a:bodyPr wrap="square" rtlCol="0">
            <a:spAutoFit/>
          </a:bodyPr>
          <a:lstStyle/>
          <a:p>
            <a:endParaRPr lang="en-IN" dirty="0"/>
          </a:p>
        </p:txBody>
      </p:sp>
      <p:sp>
        <p:nvSpPr>
          <p:cNvPr id="12" name="TextBox 11"/>
          <p:cNvSpPr txBox="1"/>
          <p:nvPr/>
        </p:nvSpPr>
        <p:spPr>
          <a:xfrm>
            <a:off x="926294" y="5434693"/>
            <a:ext cx="10111913" cy="1015663"/>
          </a:xfrm>
          <a:prstGeom prst="rect">
            <a:avLst/>
          </a:prstGeom>
          <a:noFill/>
        </p:spPr>
        <p:txBody>
          <a:bodyPr wrap="square" rtlCol="0">
            <a:spAutoFit/>
          </a:bodyPr>
          <a:lstStyle/>
          <a:p>
            <a:pPr marL="285750" indent="-285750">
              <a:buFont typeface="Wingdings" panose="05000000000000000000" pitchFamily="2" charset="2"/>
              <a:buChar char="§"/>
            </a:pPr>
            <a:r>
              <a:rPr lang="en-US" sz="2000" dirty="0">
                <a:cs typeface="Times New Roman" panose="02020603050405020304" pitchFamily="18" charset="0"/>
              </a:rPr>
              <a:t>The trend line above demonstrates that ADANIGREEN has the highest cumulative returns, followed by ADANITRANS.</a:t>
            </a:r>
          </a:p>
          <a:p>
            <a:pPr marL="285750" indent="-285750">
              <a:buFont typeface="Wingdings" panose="05000000000000000000" pitchFamily="2" charset="2"/>
              <a:buChar char="§"/>
            </a:pPr>
            <a:r>
              <a:rPr lang="en-US" sz="2000" dirty="0">
                <a:cs typeface="Times New Roman" panose="02020603050405020304" pitchFamily="18" charset="0"/>
              </a:rPr>
              <a:t>RELIANCE stock's total returns are nearly equal to your investment.</a:t>
            </a:r>
            <a:endParaRPr lang="en-IN" sz="2000" dirty="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598464" y="1005840"/>
            <a:ext cx="10439744" cy="3997234"/>
          </a:xfrm>
          <a:prstGeom prst="rect">
            <a:avLst/>
          </a:prstGeom>
        </p:spPr>
      </p:pic>
    </p:spTree>
    <p:extLst>
      <p:ext uri="{BB962C8B-B14F-4D97-AF65-F5344CB8AC3E}">
        <p14:creationId xmlns:p14="http://schemas.microsoft.com/office/powerpoint/2010/main" val="373468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25</a:t>
            </a:fld>
            <a:endParaRPr lang="en-US" dirty="0"/>
          </a:p>
        </p:txBody>
      </p:sp>
      <p:sp>
        <p:nvSpPr>
          <p:cNvPr id="10" name="Rectangle 9">
            <a:extLst>
              <a:ext uri="{FF2B5EF4-FFF2-40B4-BE49-F238E27FC236}">
                <a16:creationId xmlns:a16="http://schemas.microsoft.com/office/drawing/2014/main" id="{1E1EAC2A-AC3E-2F4E-CE6B-0800E1665A88}"/>
              </a:ext>
              <a:ext uri="{C183D7F6-B498-43B3-948B-1728B52AA6E4}">
                <adec:decorative xmlns:adec="http://schemas.microsoft.com/office/drawing/2017/decorative" val="1"/>
              </a:ext>
            </a:extLst>
          </p:cNvPr>
          <p:cNvSpPr/>
          <p:nvPr/>
        </p:nvSpPr>
        <p:spPr>
          <a:xfrm>
            <a:off x="598464" y="218045"/>
            <a:ext cx="10439744"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MARKET CAPITALIZATION OF STOCKS </a:t>
            </a:r>
          </a:p>
        </p:txBody>
      </p:sp>
      <p:pic>
        <p:nvPicPr>
          <p:cNvPr id="11" name="Picture 10">
            <a:extLst>
              <a:ext uri="{FF2B5EF4-FFF2-40B4-BE49-F238E27FC236}">
                <a16:creationId xmlns:a16="http://schemas.microsoft.com/office/drawing/2014/main" id="{C4A6BAAD-0F99-8CA4-2320-DAC1CEFF0905}"/>
              </a:ext>
            </a:extLst>
          </p:cNvPr>
          <p:cNvPicPr>
            <a:picLocks noChangeAspect="1"/>
          </p:cNvPicPr>
          <p:nvPr/>
        </p:nvPicPr>
        <p:blipFill>
          <a:blip r:embed="rId2">
            <a:alphaModFix amt="70000"/>
          </a:blip>
          <a:stretch>
            <a:fillRect/>
          </a:stretch>
        </p:blipFill>
        <p:spPr>
          <a:xfrm>
            <a:off x="11410122" y="28720"/>
            <a:ext cx="583095" cy="583095"/>
          </a:xfrm>
          <a:prstGeom prst="rect">
            <a:avLst/>
          </a:prstGeom>
        </p:spPr>
      </p:pic>
      <p:sp>
        <p:nvSpPr>
          <p:cNvPr id="2" name="TextBox 1"/>
          <p:cNvSpPr txBox="1"/>
          <p:nvPr/>
        </p:nvSpPr>
        <p:spPr>
          <a:xfrm>
            <a:off x="8490857" y="1005840"/>
            <a:ext cx="2325189" cy="1084217"/>
          </a:xfrm>
          <a:prstGeom prst="rect">
            <a:avLst/>
          </a:prstGeom>
          <a:noFill/>
        </p:spPr>
        <p:txBody>
          <a:bodyPr wrap="square" rtlCol="0">
            <a:spAutoFit/>
          </a:bodyPr>
          <a:lstStyle/>
          <a:p>
            <a:endParaRPr lang="en-IN" dirty="0"/>
          </a:p>
        </p:txBody>
      </p:sp>
      <p:sp>
        <p:nvSpPr>
          <p:cNvPr id="12" name="TextBox 11"/>
          <p:cNvSpPr txBox="1"/>
          <p:nvPr/>
        </p:nvSpPr>
        <p:spPr>
          <a:xfrm>
            <a:off x="926295" y="5434693"/>
            <a:ext cx="9784080" cy="707886"/>
          </a:xfrm>
          <a:prstGeom prst="rect">
            <a:avLst/>
          </a:prstGeom>
          <a:noFill/>
        </p:spPr>
        <p:txBody>
          <a:bodyPr wrap="square" rtlCol="0">
            <a:spAutoFit/>
          </a:bodyPr>
          <a:lstStyle/>
          <a:p>
            <a:pPr marL="285750" indent="-285750">
              <a:buFont typeface="Wingdings" panose="05000000000000000000" pitchFamily="2" charset="2"/>
              <a:buChar char="§"/>
            </a:pPr>
            <a:r>
              <a:rPr lang="en-US" sz="2000" dirty="0">
                <a:cs typeface="Times New Roman" panose="02020603050405020304" pitchFamily="18" charset="0"/>
              </a:rPr>
              <a:t>The market capitalization of Reliance stock is highest compared to other equities, as can be seen from the aforementioned trend.</a:t>
            </a:r>
            <a:endParaRPr lang="en-IN" sz="2000" dirty="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598464" y="1005840"/>
            <a:ext cx="10439743" cy="4297680"/>
          </a:xfrm>
          <a:prstGeom prst="rect">
            <a:avLst/>
          </a:prstGeom>
        </p:spPr>
      </p:pic>
    </p:spTree>
    <p:extLst>
      <p:ext uri="{BB962C8B-B14F-4D97-AF65-F5344CB8AC3E}">
        <p14:creationId xmlns:p14="http://schemas.microsoft.com/office/powerpoint/2010/main" val="358358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26</a:t>
            </a:fld>
            <a:endParaRPr lang="en-US" dirty="0"/>
          </a:p>
        </p:txBody>
      </p:sp>
      <p:sp>
        <p:nvSpPr>
          <p:cNvPr id="10" name="Rectangle 9">
            <a:extLst>
              <a:ext uri="{FF2B5EF4-FFF2-40B4-BE49-F238E27FC236}">
                <a16:creationId xmlns:a16="http://schemas.microsoft.com/office/drawing/2014/main" id="{1E1EAC2A-AC3E-2F4E-CE6B-0800E1665A88}"/>
              </a:ext>
              <a:ext uri="{C183D7F6-B498-43B3-948B-1728B52AA6E4}">
                <adec:decorative xmlns:adec="http://schemas.microsoft.com/office/drawing/2017/decorative" val="1"/>
              </a:ext>
            </a:extLst>
          </p:cNvPr>
          <p:cNvSpPr/>
          <p:nvPr/>
        </p:nvSpPr>
        <p:spPr>
          <a:xfrm>
            <a:off x="598464" y="218045"/>
            <a:ext cx="10439744"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BOLLINGER BAND PLOT FOR RELIANCE STOCK</a:t>
            </a:r>
          </a:p>
        </p:txBody>
      </p:sp>
      <p:pic>
        <p:nvPicPr>
          <p:cNvPr id="11" name="Picture 10">
            <a:extLst>
              <a:ext uri="{FF2B5EF4-FFF2-40B4-BE49-F238E27FC236}">
                <a16:creationId xmlns:a16="http://schemas.microsoft.com/office/drawing/2014/main" id="{C4A6BAAD-0F99-8CA4-2320-DAC1CEFF0905}"/>
              </a:ext>
            </a:extLst>
          </p:cNvPr>
          <p:cNvPicPr>
            <a:picLocks noChangeAspect="1"/>
          </p:cNvPicPr>
          <p:nvPr/>
        </p:nvPicPr>
        <p:blipFill>
          <a:blip r:embed="rId2">
            <a:alphaModFix amt="70000"/>
          </a:blip>
          <a:stretch>
            <a:fillRect/>
          </a:stretch>
        </p:blipFill>
        <p:spPr>
          <a:xfrm>
            <a:off x="11410122" y="28720"/>
            <a:ext cx="583095" cy="583095"/>
          </a:xfrm>
          <a:prstGeom prst="rect">
            <a:avLst/>
          </a:prstGeom>
        </p:spPr>
      </p:pic>
      <p:sp>
        <p:nvSpPr>
          <p:cNvPr id="2" name="TextBox 1"/>
          <p:cNvSpPr txBox="1"/>
          <p:nvPr/>
        </p:nvSpPr>
        <p:spPr>
          <a:xfrm>
            <a:off x="8490857" y="1005840"/>
            <a:ext cx="2325189" cy="1084217"/>
          </a:xfrm>
          <a:prstGeom prst="rect">
            <a:avLst/>
          </a:prstGeom>
          <a:noFill/>
        </p:spPr>
        <p:txBody>
          <a:bodyPr wrap="square" rtlCol="0">
            <a:spAutoFit/>
          </a:bodyPr>
          <a:lstStyle/>
          <a:p>
            <a:endParaRPr lang="en-IN" dirty="0"/>
          </a:p>
        </p:txBody>
      </p:sp>
      <p:sp>
        <p:nvSpPr>
          <p:cNvPr id="12" name="TextBox 11"/>
          <p:cNvSpPr txBox="1"/>
          <p:nvPr/>
        </p:nvSpPr>
        <p:spPr>
          <a:xfrm>
            <a:off x="926295" y="5434693"/>
            <a:ext cx="10775374" cy="707886"/>
          </a:xfrm>
          <a:prstGeom prst="rect">
            <a:avLst/>
          </a:prstGeom>
          <a:noFill/>
        </p:spPr>
        <p:txBody>
          <a:bodyPr wrap="square" rtlCol="0">
            <a:spAutoFit/>
          </a:bodyPr>
          <a:lstStyle/>
          <a:p>
            <a:pPr marL="285750" indent="-285750">
              <a:buFont typeface="Wingdings" panose="05000000000000000000" pitchFamily="2" charset="2"/>
              <a:buChar char="§"/>
            </a:pPr>
            <a:r>
              <a:rPr lang="en-US" sz="2000" dirty="0">
                <a:cs typeface="Times New Roman" panose="02020603050405020304" pitchFamily="18" charset="0"/>
              </a:rPr>
              <a:t>The Bollinger Band diagram shown above indicates that the RELIANCE'S stocks are frequently bought or sold. Hence, it demonstrates that RELIANCE stocks have the most active traders.</a:t>
            </a:r>
            <a:endParaRPr lang="en-IN" sz="2000" dirty="0">
              <a:cs typeface="Times New Roman" panose="02020603050405020304" pitchFamily="18" charset="0"/>
            </a:endParaRPr>
          </a:p>
        </p:txBody>
      </p:sp>
      <p:pic>
        <p:nvPicPr>
          <p:cNvPr id="8" name="Picture 7">
            <a:extLst>
              <a:ext uri="{FF2B5EF4-FFF2-40B4-BE49-F238E27FC236}">
                <a16:creationId xmlns:a16="http://schemas.microsoft.com/office/drawing/2014/main" id="{F0BB3276-6F7D-F122-22E0-BA010DE3CD90}"/>
              </a:ext>
            </a:extLst>
          </p:cNvPr>
          <p:cNvPicPr>
            <a:picLocks noChangeAspect="1"/>
          </p:cNvPicPr>
          <p:nvPr/>
        </p:nvPicPr>
        <p:blipFill>
          <a:blip r:embed="rId3"/>
          <a:stretch>
            <a:fillRect/>
          </a:stretch>
        </p:blipFill>
        <p:spPr>
          <a:xfrm>
            <a:off x="595813" y="1003701"/>
            <a:ext cx="11105856" cy="4182197"/>
          </a:xfrm>
          <a:prstGeom prst="rect">
            <a:avLst/>
          </a:prstGeom>
        </p:spPr>
      </p:pic>
    </p:spTree>
    <p:extLst>
      <p:ext uri="{BB962C8B-B14F-4D97-AF65-F5344CB8AC3E}">
        <p14:creationId xmlns:p14="http://schemas.microsoft.com/office/powerpoint/2010/main" val="51381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27</a:t>
            </a:fld>
            <a:endParaRPr lang="en-US" dirty="0"/>
          </a:p>
        </p:txBody>
      </p:sp>
      <p:sp>
        <p:nvSpPr>
          <p:cNvPr id="10" name="Rectangle 9">
            <a:extLst>
              <a:ext uri="{FF2B5EF4-FFF2-40B4-BE49-F238E27FC236}">
                <a16:creationId xmlns:a16="http://schemas.microsoft.com/office/drawing/2014/main" id="{1E1EAC2A-AC3E-2F4E-CE6B-0800E1665A88}"/>
              </a:ext>
              <a:ext uri="{C183D7F6-B498-43B3-948B-1728B52AA6E4}">
                <adec:decorative xmlns:adec="http://schemas.microsoft.com/office/drawing/2017/decorative" val="1"/>
              </a:ext>
            </a:extLst>
          </p:cNvPr>
          <p:cNvSpPr/>
          <p:nvPr/>
        </p:nvSpPr>
        <p:spPr>
          <a:xfrm>
            <a:off x="598464" y="218045"/>
            <a:ext cx="10439744"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BOLLINGER BAND PLOT FOR ADANIGREEN STOCK</a:t>
            </a:r>
          </a:p>
        </p:txBody>
      </p:sp>
      <p:pic>
        <p:nvPicPr>
          <p:cNvPr id="11" name="Picture 10">
            <a:extLst>
              <a:ext uri="{FF2B5EF4-FFF2-40B4-BE49-F238E27FC236}">
                <a16:creationId xmlns:a16="http://schemas.microsoft.com/office/drawing/2014/main" id="{C4A6BAAD-0F99-8CA4-2320-DAC1CEFF0905}"/>
              </a:ext>
            </a:extLst>
          </p:cNvPr>
          <p:cNvPicPr>
            <a:picLocks noChangeAspect="1"/>
          </p:cNvPicPr>
          <p:nvPr/>
        </p:nvPicPr>
        <p:blipFill>
          <a:blip r:embed="rId2">
            <a:alphaModFix amt="70000"/>
          </a:blip>
          <a:stretch>
            <a:fillRect/>
          </a:stretch>
        </p:blipFill>
        <p:spPr>
          <a:xfrm>
            <a:off x="11410122" y="28720"/>
            <a:ext cx="583095" cy="583095"/>
          </a:xfrm>
          <a:prstGeom prst="rect">
            <a:avLst/>
          </a:prstGeom>
        </p:spPr>
      </p:pic>
      <p:sp>
        <p:nvSpPr>
          <p:cNvPr id="2" name="TextBox 1"/>
          <p:cNvSpPr txBox="1"/>
          <p:nvPr/>
        </p:nvSpPr>
        <p:spPr>
          <a:xfrm>
            <a:off x="8490857" y="1005840"/>
            <a:ext cx="2325189" cy="1084217"/>
          </a:xfrm>
          <a:prstGeom prst="rect">
            <a:avLst/>
          </a:prstGeom>
          <a:noFill/>
        </p:spPr>
        <p:txBody>
          <a:bodyPr wrap="square" rtlCol="0">
            <a:spAutoFit/>
          </a:bodyPr>
          <a:lstStyle/>
          <a:p>
            <a:endParaRPr lang="en-IN" dirty="0"/>
          </a:p>
        </p:txBody>
      </p:sp>
      <p:sp>
        <p:nvSpPr>
          <p:cNvPr id="12" name="TextBox 11"/>
          <p:cNvSpPr txBox="1"/>
          <p:nvPr/>
        </p:nvSpPr>
        <p:spPr>
          <a:xfrm>
            <a:off x="598464" y="5434693"/>
            <a:ext cx="10811657" cy="1015663"/>
          </a:xfrm>
          <a:prstGeom prst="rect">
            <a:avLst/>
          </a:prstGeom>
          <a:noFill/>
        </p:spPr>
        <p:txBody>
          <a:bodyPr wrap="square" rtlCol="0">
            <a:spAutoFit/>
          </a:bodyPr>
          <a:lstStyle/>
          <a:p>
            <a:pPr marL="285750" indent="-285750">
              <a:buFont typeface="Wingdings" panose="05000000000000000000" pitchFamily="2" charset="2"/>
              <a:buChar char="§"/>
            </a:pPr>
            <a:r>
              <a:rPr lang="en-US" sz="2000" dirty="0">
                <a:cs typeface="Times New Roman" panose="02020603050405020304" pitchFamily="18" charset="0"/>
              </a:rPr>
              <a:t>According to the Bollinger Band plot shown above ADANIGREEN stocks are more frequently bought than sold throughout the time period,. Furthermore, it demonstrates that traders view ADANIGREEN stock as a profitable stock.</a:t>
            </a:r>
            <a:endParaRPr lang="en-IN" sz="2000" dirty="0">
              <a:cs typeface="Times New Roman" panose="02020603050405020304" pitchFamily="18" charset="0"/>
            </a:endParaRPr>
          </a:p>
        </p:txBody>
      </p:sp>
      <p:pic>
        <p:nvPicPr>
          <p:cNvPr id="9" name="Picture 8">
            <a:extLst>
              <a:ext uri="{FF2B5EF4-FFF2-40B4-BE49-F238E27FC236}">
                <a16:creationId xmlns:a16="http://schemas.microsoft.com/office/drawing/2014/main" id="{DD61DABC-F9BF-0947-8EED-A18EBF8819C3}"/>
              </a:ext>
            </a:extLst>
          </p:cNvPr>
          <p:cNvPicPr>
            <a:picLocks noChangeAspect="1"/>
          </p:cNvPicPr>
          <p:nvPr/>
        </p:nvPicPr>
        <p:blipFill>
          <a:blip r:embed="rId3"/>
          <a:stretch>
            <a:fillRect/>
          </a:stretch>
        </p:blipFill>
        <p:spPr>
          <a:xfrm>
            <a:off x="598465" y="1005840"/>
            <a:ext cx="10811658" cy="4023360"/>
          </a:xfrm>
          <a:prstGeom prst="rect">
            <a:avLst/>
          </a:prstGeom>
        </p:spPr>
      </p:pic>
    </p:spTree>
    <p:extLst>
      <p:ext uri="{BB962C8B-B14F-4D97-AF65-F5344CB8AC3E}">
        <p14:creationId xmlns:p14="http://schemas.microsoft.com/office/powerpoint/2010/main" val="408567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28</a:t>
            </a:fld>
            <a:endParaRPr lang="en-US" dirty="0"/>
          </a:p>
        </p:txBody>
      </p:sp>
      <p:sp>
        <p:nvSpPr>
          <p:cNvPr id="10" name="Rectangle 9">
            <a:extLst>
              <a:ext uri="{FF2B5EF4-FFF2-40B4-BE49-F238E27FC236}">
                <a16:creationId xmlns:a16="http://schemas.microsoft.com/office/drawing/2014/main" id="{1E1EAC2A-AC3E-2F4E-CE6B-0800E1665A88}"/>
              </a:ext>
              <a:ext uri="{C183D7F6-B498-43B3-948B-1728B52AA6E4}">
                <adec:decorative xmlns:adec="http://schemas.microsoft.com/office/drawing/2017/decorative" val="1"/>
              </a:ext>
            </a:extLst>
          </p:cNvPr>
          <p:cNvSpPr/>
          <p:nvPr/>
        </p:nvSpPr>
        <p:spPr>
          <a:xfrm>
            <a:off x="598464" y="218045"/>
            <a:ext cx="10439744"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BOLLINGER BAND PLOT FOR ADANITRANS STOCK</a:t>
            </a:r>
          </a:p>
        </p:txBody>
      </p:sp>
      <p:pic>
        <p:nvPicPr>
          <p:cNvPr id="11" name="Picture 10">
            <a:extLst>
              <a:ext uri="{FF2B5EF4-FFF2-40B4-BE49-F238E27FC236}">
                <a16:creationId xmlns:a16="http://schemas.microsoft.com/office/drawing/2014/main" id="{C4A6BAAD-0F99-8CA4-2320-DAC1CEFF0905}"/>
              </a:ext>
            </a:extLst>
          </p:cNvPr>
          <p:cNvPicPr>
            <a:picLocks noChangeAspect="1"/>
          </p:cNvPicPr>
          <p:nvPr/>
        </p:nvPicPr>
        <p:blipFill>
          <a:blip r:embed="rId2">
            <a:alphaModFix amt="70000"/>
          </a:blip>
          <a:stretch>
            <a:fillRect/>
          </a:stretch>
        </p:blipFill>
        <p:spPr>
          <a:xfrm>
            <a:off x="11410122" y="28720"/>
            <a:ext cx="583095" cy="583095"/>
          </a:xfrm>
          <a:prstGeom prst="rect">
            <a:avLst/>
          </a:prstGeom>
        </p:spPr>
      </p:pic>
      <p:sp>
        <p:nvSpPr>
          <p:cNvPr id="2" name="TextBox 1"/>
          <p:cNvSpPr txBox="1"/>
          <p:nvPr/>
        </p:nvSpPr>
        <p:spPr>
          <a:xfrm>
            <a:off x="8490857" y="1005840"/>
            <a:ext cx="2325189" cy="1084217"/>
          </a:xfrm>
          <a:prstGeom prst="rect">
            <a:avLst/>
          </a:prstGeom>
          <a:noFill/>
        </p:spPr>
        <p:txBody>
          <a:bodyPr wrap="square" rtlCol="0">
            <a:spAutoFit/>
          </a:bodyPr>
          <a:lstStyle/>
          <a:p>
            <a:endParaRPr lang="en-IN" dirty="0"/>
          </a:p>
        </p:txBody>
      </p:sp>
      <p:sp>
        <p:nvSpPr>
          <p:cNvPr id="12" name="TextBox 11"/>
          <p:cNvSpPr txBox="1"/>
          <p:nvPr/>
        </p:nvSpPr>
        <p:spPr>
          <a:xfrm>
            <a:off x="598464" y="5434693"/>
            <a:ext cx="10557215" cy="1015663"/>
          </a:xfrm>
          <a:prstGeom prst="rect">
            <a:avLst/>
          </a:prstGeom>
          <a:noFill/>
        </p:spPr>
        <p:txBody>
          <a:bodyPr wrap="square" rtlCol="0">
            <a:spAutoFit/>
          </a:bodyPr>
          <a:lstStyle/>
          <a:p>
            <a:pPr marL="285750" indent="-285750">
              <a:buFont typeface="Wingdings" panose="05000000000000000000" pitchFamily="2" charset="2"/>
              <a:buChar char="§"/>
            </a:pPr>
            <a:r>
              <a:rPr lang="en-US" sz="2000" dirty="0">
                <a:cs typeface="Times New Roman" panose="02020603050405020304" pitchFamily="18" charset="0"/>
              </a:rPr>
              <a:t>The ADANITRANS stocks are more likely to be bought than sold throughout the specified time period, according to the Bollinger Band plot above. Nonetheless, traders have sold more ADANITRANS shares recently than they have bought.</a:t>
            </a:r>
            <a:endParaRPr lang="en-IN" sz="2000" dirty="0">
              <a:cs typeface="Times New Roman" panose="02020603050405020304" pitchFamily="18" charset="0"/>
            </a:endParaRPr>
          </a:p>
        </p:txBody>
      </p:sp>
      <p:pic>
        <p:nvPicPr>
          <p:cNvPr id="9" name="Picture 8">
            <a:extLst>
              <a:ext uri="{FF2B5EF4-FFF2-40B4-BE49-F238E27FC236}">
                <a16:creationId xmlns:a16="http://schemas.microsoft.com/office/drawing/2014/main" id="{1548F457-0376-3819-052A-416413EE1974}"/>
              </a:ext>
            </a:extLst>
          </p:cNvPr>
          <p:cNvPicPr>
            <a:picLocks noChangeAspect="1"/>
          </p:cNvPicPr>
          <p:nvPr/>
        </p:nvPicPr>
        <p:blipFill>
          <a:blip r:embed="rId3"/>
          <a:stretch>
            <a:fillRect/>
          </a:stretch>
        </p:blipFill>
        <p:spPr>
          <a:xfrm>
            <a:off x="598464" y="964512"/>
            <a:ext cx="10557216" cy="4387528"/>
          </a:xfrm>
          <a:prstGeom prst="rect">
            <a:avLst/>
          </a:prstGeom>
        </p:spPr>
      </p:pic>
    </p:spTree>
    <p:extLst>
      <p:ext uri="{BB962C8B-B14F-4D97-AF65-F5344CB8AC3E}">
        <p14:creationId xmlns:p14="http://schemas.microsoft.com/office/powerpoint/2010/main" val="2187703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E85FFA-6AC8-41EA-7A02-2B4A1149F40B}"/>
              </a:ext>
            </a:extLst>
          </p:cNvPr>
          <p:cNvSpPr>
            <a:spLocks noGrp="1"/>
          </p:cNvSpPr>
          <p:nvPr>
            <p:ph type="sldNum" sz="quarter" idx="11"/>
          </p:nvPr>
        </p:nvSpPr>
        <p:spPr/>
        <p:txBody>
          <a:bodyPr/>
          <a:lstStyle/>
          <a:p>
            <a:fld id="{8C2E478F-E849-4A8C-AF1F-CBCC78A7CBFA}" type="slidenum">
              <a:rPr lang="en-US" smtClean="0"/>
              <a:t>29</a:t>
            </a:fld>
            <a:endParaRPr lang="en-US" dirty="0"/>
          </a:p>
        </p:txBody>
      </p:sp>
      <p:pic>
        <p:nvPicPr>
          <p:cNvPr id="2050" name="Picture 2">
            <a:extLst>
              <a:ext uri="{FF2B5EF4-FFF2-40B4-BE49-F238E27FC236}">
                <a16:creationId xmlns:a16="http://schemas.microsoft.com/office/drawing/2014/main" id="{D6751543-454F-3BF9-7B27-428214867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401878" cy="68334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97CA97F-3DD0-37D1-3512-D44518406B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416" y="1497496"/>
            <a:ext cx="3680584" cy="2863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583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6896541" y="196427"/>
            <a:ext cx="2857059" cy="1435947"/>
          </a:xfrm>
        </p:spPr>
        <p:txBody>
          <a:bodyPr/>
          <a:lstStyle/>
          <a:p>
            <a:pPr algn="ctr"/>
            <a:r>
              <a:rPr lang="en-US" dirty="0"/>
              <a:t>Agenda</a:t>
            </a:r>
          </a:p>
        </p:txBody>
      </p:sp>
      <p:pic>
        <p:nvPicPr>
          <p:cNvPr id="8" name="Picture Placeholder 7" descr="group of people at a conference table">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l="20370" r="20370"/>
          <a:stretch/>
        </p:blipFill>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a:xfrm>
            <a:off x="6134862" y="1323501"/>
            <a:ext cx="5486400" cy="4560464"/>
          </a:xfrm>
        </p:spPr>
        <p:txBody>
          <a:bodyPr/>
          <a:lstStyle/>
          <a:p>
            <a:pPr marL="342900" indent="-342900" algn="just">
              <a:buFont typeface="Wingdings" panose="05000000000000000000" pitchFamily="2" charset="2"/>
              <a:buChar char="§"/>
            </a:pPr>
            <a:r>
              <a:rPr lang="en-US" sz="2000" dirty="0">
                <a:cs typeface="Times New Roman" panose="02020603050405020304" pitchFamily="18" charset="0"/>
              </a:rPr>
              <a:t>INTRODUCTION</a:t>
            </a:r>
          </a:p>
          <a:p>
            <a:pPr marL="342900" indent="-342900" algn="just">
              <a:buFont typeface="Wingdings" panose="05000000000000000000" pitchFamily="2" charset="2"/>
              <a:buChar char="§"/>
            </a:pPr>
            <a:r>
              <a:rPr lang="en-US" sz="2000" dirty="0">
                <a:cs typeface="Times New Roman" panose="02020603050405020304" pitchFamily="18" charset="0"/>
              </a:rPr>
              <a:t>TEAM MEMBERS</a:t>
            </a:r>
          </a:p>
          <a:p>
            <a:pPr marL="342900" indent="-342900" algn="just">
              <a:buFont typeface="Wingdings" panose="05000000000000000000" pitchFamily="2" charset="2"/>
              <a:buChar char="§"/>
            </a:pPr>
            <a:r>
              <a:rPr lang="en-US" sz="2000" dirty="0">
                <a:cs typeface="Times New Roman" panose="02020603050405020304" pitchFamily="18" charset="0"/>
              </a:rPr>
              <a:t>EXPLORATORY DATA ANALYSIS</a:t>
            </a:r>
          </a:p>
          <a:p>
            <a:pPr marL="342900" indent="-342900" algn="just">
              <a:buFont typeface="Wingdings" panose="05000000000000000000" pitchFamily="2" charset="2"/>
              <a:buChar char="§"/>
            </a:pPr>
            <a:r>
              <a:rPr lang="en-US" sz="2000" dirty="0">
                <a:cs typeface="Times New Roman" panose="02020603050405020304" pitchFamily="18" charset="0"/>
              </a:rPr>
              <a:t>FEATURE ENGINEERING</a:t>
            </a:r>
          </a:p>
          <a:p>
            <a:pPr marL="342900" indent="-342900" algn="just">
              <a:buFont typeface="Wingdings" panose="05000000000000000000" pitchFamily="2" charset="2"/>
              <a:buChar char="§"/>
            </a:pPr>
            <a:r>
              <a:rPr lang="en-US" sz="2000" dirty="0">
                <a:cs typeface="Times New Roman" panose="02020603050405020304" pitchFamily="18" charset="0"/>
              </a:rPr>
              <a:t>MODEL BUILDING</a:t>
            </a:r>
          </a:p>
          <a:p>
            <a:pPr marL="342900" indent="-342900" algn="just">
              <a:buFont typeface="Wingdings" panose="05000000000000000000" pitchFamily="2" charset="2"/>
              <a:buChar char="§"/>
            </a:pPr>
            <a:r>
              <a:rPr lang="en-US" sz="2000" dirty="0">
                <a:cs typeface="Times New Roman" panose="02020603050405020304" pitchFamily="18" charset="0"/>
              </a:rPr>
              <a:t>MODEL DEPLOYMENT</a:t>
            </a:r>
          </a:p>
          <a:p>
            <a:pPr marL="342900" indent="-342900" algn="just">
              <a:buFont typeface="Wingdings" panose="05000000000000000000" pitchFamily="2" charset="2"/>
              <a:buChar char="§"/>
            </a:pPr>
            <a:r>
              <a:rPr lang="en-US" sz="2000" dirty="0">
                <a:cs typeface="Times New Roman" panose="02020603050405020304" pitchFamily="18" charset="0"/>
              </a:rPr>
              <a:t>CHALLENGES</a:t>
            </a:r>
          </a:p>
          <a:p>
            <a:pPr marL="342900" indent="-342900" algn="just">
              <a:buFont typeface="Wingdings" panose="05000000000000000000" pitchFamily="2" charset="2"/>
              <a:buChar char="§"/>
            </a:pPr>
            <a:r>
              <a:rPr lang="en-US" sz="2000" dirty="0">
                <a:cs typeface="Times New Roman" panose="02020603050405020304" pitchFamily="18" charset="0"/>
              </a:rPr>
              <a:t>CONCLUSION</a:t>
            </a:r>
          </a:p>
          <a:p>
            <a:endParaRPr lang="en-US" sz="2000"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3</a:t>
            </a:fld>
            <a:endParaRPr lang="en-US" dirty="0"/>
          </a:p>
        </p:txBody>
      </p:sp>
      <p:pic>
        <p:nvPicPr>
          <p:cNvPr id="4" name="Picture 3">
            <a:extLst>
              <a:ext uri="{FF2B5EF4-FFF2-40B4-BE49-F238E27FC236}">
                <a16:creationId xmlns:a16="http://schemas.microsoft.com/office/drawing/2014/main" id="{2C4B1640-78D6-4743-34B9-31B95CD0634B}"/>
              </a:ext>
            </a:extLst>
          </p:cNvPr>
          <p:cNvPicPr>
            <a:picLocks noChangeAspect="1"/>
          </p:cNvPicPr>
          <p:nvPr/>
        </p:nvPicPr>
        <p:blipFill>
          <a:blip r:embed="rId4"/>
          <a:stretch>
            <a:fillRect/>
          </a:stretch>
        </p:blipFill>
        <p:spPr>
          <a:xfrm>
            <a:off x="11249307" y="170491"/>
            <a:ext cx="743910" cy="743910"/>
          </a:xfrm>
          <a:prstGeom prst="rect">
            <a:avLst/>
          </a:prstGeom>
        </p:spPr>
      </p:pic>
    </p:spTree>
    <p:extLst>
      <p:ext uri="{BB962C8B-B14F-4D97-AF65-F5344CB8AC3E}">
        <p14:creationId xmlns:p14="http://schemas.microsoft.com/office/powerpoint/2010/main" val="164909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22DCD6-5C01-3158-8E16-7C7471A18CF9}"/>
              </a:ext>
            </a:extLst>
          </p:cNvPr>
          <p:cNvSpPr>
            <a:spLocks noGrp="1"/>
          </p:cNvSpPr>
          <p:nvPr>
            <p:ph type="sldNum" sz="quarter" idx="11"/>
          </p:nvPr>
        </p:nvSpPr>
        <p:spPr/>
        <p:txBody>
          <a:bodyPr/>
          <a:lstStyle/>
          <a:p>
            <a:fld id="{8C2E478F-E849-4A8C-AF1F-CBCC78A7CBFA}" type="slidenum">
              <a:rPr lang="en-US" smtClean="0"/>
              <a:t>30</a:t>
            </a:fld>
            <a:endParaRPr lang="en-US" dirty="0"/>
          </a:p>
        </p:txBody>
      </p:sp>
      <p:sp>
        <p:nvSpPr>
          <p:cNvPr id="6" name="Title 5">
            <a:extLst>
              <a:ext uri="{FF2B5EF4-FFF2-40B4-BE49-F238E27FC236}">
                <a16:creationId xmlns:a16="http://schemas.microsoft.com/office/drawing/2014/main" id="{C39CEC04-3E39-DEA1-9C43-9DA67FA8F66F}"/>
              </a:ext>
              <a:ext uri="{C183D7F6-B498-43B3-948B-1728B52AA6E4}">
                <adec:decorative xmlns:adec="http://schemas.microsoft.com/office/drawing/2017/decorative" val="1"/>
              </a:ext>
            </a:extLst>
          </p:cNvPr>
          <p:cNvSpPr>
            <a:spLocks noGrp="1"/>
          </p:cNvSpPr>
          <p:nvPr>
            <p:ph type="title"/>
          </p:nvPr>
        </p:nvSpPr>
        <p:spPr>
          <a:xfrm>
            <a:off x="547894" y="198507"/>
            <a:ext cx="11001375" cy="543615"/>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Characteristics of time series data</a:t>
            </a:r>
          </a:p>
        </p:txBody>
      </p:sp>
      <p:pic>
        <p:nvPicPr>
          <p:cNvPr id="8" name="Picture 7">
            <a:extLst>
              <a:ext uri="{FF2B5EF4-FFF2-40B4-BE49-F238E27FC236}">
                <a16:creationId xmlns:a16="http://schemas.microsoft.com/office/drawing/2014/main" id="{5C2D5360-2F0D-1053-5BBE-44A5C99B86FB}"/>
              </a:ext>
            </a:extLst>
          </p:cNvPr>
          <p:cNvPicPr>
            <a:picLocks noChangeAspect="1"/>
          </p:cNvPicPr>
          <p:nvPr/>
        </p:nvPicPr>
        <p:blipFill>
          <a:blip r:embed="rId2"/>
          <a:stretch>
            <a:fillRect/>
          </a:stretch>
        </p:blipFill>
        <p:spPr>
          <a:xfrm>
            <a:off x="547894" y="1798914"/>
            <a:ext cx="11001375" cy="4669390"/>
          </a:xfrm>
          <a:prstGeom prst="rect">
            <a:avLst/>
          </a:prstGeom>
        </p:spPr>
      </p:pic>
      <p:sp>
        <p:nvSpPr>
          <p:cNvPr id="7" name="TextBox 6">
            <a:extLst>
              <a:ext uri="{FF2B5EF4-FFF2-40B4-BE49-F238E27FC236}">
                <a16:creationId xmlns:a16="http://schemas.microsoft.com/office/drawing/2014/main" id="{397BED89-3324-87E7-5558-2FD7BA314409}"/>
              </a:ext>
            </a:extLst>
          </p:cNvPr>
          <p:cNvSpPr txBox="1"/>
          <p:nvPr/>
        </p:nvSpPr>
        <p:spPr>
          <a:xfrm>
            <a:off x="547893" y="916575"/>
            <a:ext cx="10714381" cy="707886"/>
          </a:xfrm>
          <a:prstGeom prst="rect">
            <a:avLst/>
          </a:prstGeom>
          <a:noFill/>
        </p:spPr>
        <p:txBody>
          <a:bodyPr wrap="square" rtlCol="0">
            <a:spAutoFit/>
          </a:bodyPr>
          <a:lstStyle/>
          <a:p>
            <a:pPr marL="285750" indent="-285750">
              <a:buFont typeface="Wingdings" panose="05000000000000000000" pitchFamily="2" charset="2"/>
              <a:buChar char="§"/>
            </a:pPr>
            <a:r>
              <a:rPr lang="en-US" sz="2000" dirty="0"/>
              <a:t>We have transformed the data into log form to deal with outliers.</a:t>
            </a:r>
          </a:p>
          <a:p>
            <a:pPr marL="285750" indent="-285750">
              <a:buFont typeface="Wingdings" panose="05000000000000000000" pitchFamily="2" charset="2"/>
              <a:buChar char="§"/>
            </a:pPr>
            <a:r>
              <a:rPr lang="en-US" sz="2000" dirty="0"/>
              <a:t>Trend and seasonal components can be seen in the data in the decomposition plot below.</a:t>
            </a:r>
            <a:endParaRPr lang="en-IN" sz="2000" dirty="0"/>
          </a:p>
        </p:txBody>
      </p:sp>
    </p:spTree>
    <p:extLst>
      <p:ext uri="{BB962C8B-B14F-4D97-AF65-F5344CB8AC3E}">
        <p14:creationId xmlns:p14="http://schemas.microsoft.com/office/powerpoint/2010/main" val="229563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36C417-8566-B266-11C9-658075CEBCBF}"/>
              </a:ext>
            </a:extLst>
          </p:cNvPr>
          <p:cNvSpPr>
            <a:spLocks noGrp="1"/>
          </p:cNvSpPr>
          <p:nvPr>
            <p:ph type="sldNum" sz="quarter" idx="11"/>
          </p:nvPr>
        </p:nvSpPr>
        <p:spPr/>
        <p:txBody>
          <a:bodyPr/>
          <a:lstStyle/>
          <a:p>
            <a:fld id="{8C2E478F-E849-4A8C-AF1F-CBCC78A7CBFA}" type="slidenum">
              <a:rPr lang="en-US" smtClean="0"/>
              <a:t>31</a:t>
            </a:fld>
            <a:endParaRPr lang="en-US" dirty="0"/>
          </a:p>
        </p:txBody>
      </p:sp>
      <p:sp>
        <p:nvSpPr>
          <p:cNvPr id="8" name="Title 5">
            <a:extLst>
              <a:ext uri="{FF2B5EF4-FFF2-40B4-BE49-F238E27FC236}">
                <a16:creationId xmlns:a16="http://schemas.microsoft.com/office/drawing/2014/main" id="{57750EF5-EA69-82DB-57FE-C5684C885EAA}"/>
              </a:ext>
              <a:ext uri="{C183D7F6-B498-43B3-948B-1728B52AA6E4}">
                <adec:decorative xmlns:adec="http://schemas.microsoft.com/office/drawing/2017/decorative" val="1"/>
              </a:ext>
            </a:extLst>
          </p:cNvPr>
          <p:cNvSpPr>
            <a:spLocks noGrp="1"/>
          </p:cNvSpPr>
          <p:nvPr>
            <p:ph type="title"/>
          </p:nvPr>
        </p:nvSpPr>
        <p:spPr>
          <a:xfrm>
            <a:off x="595313" y="166688"/>
            <a:ext cx="11001375" cy="482669"/>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To Check stationary(Manually)</a:t>
            </a:r>
          </a:p>
        </p:txBody>
      </p:sp>
      <p:sp>
        <p:nvSpPr>
          <p:cNvPr id="4" name="TextBox 3"/>
          <p:cNvSpPr txBox="1"/>
          <p:nvPr/>
        </p:nvSpPr>
        <p:spPr>
          <a:xfrm>
            <a:off x="595313" y="1345474"/>
            <a:ext cx="11001375" cy="3785652"/>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cs typeface="Times New Roman" panose="02020603050405020304" pitchFamily="18" charset="0"/>
              </a:rPr>
              <a:t>We have used the Augmented Dickey-Fuller (ADF) test to verify the data's stationarity.</a:t>
            </a:r>
          </a:p>
          <a:p>
            <a:pPr algn="just"/>
            <a:endParaRPr lang="en-US" sz="2000" dirty="0">
              <a:cs typeface="Times New Roman" panose="02020603050405020304" pitchFamily="18" charset="0"/>
            </a:endParaRPr>
          </a:p>
          <a:p>
            <a:pPr marL="285750" indent="-285750" algn="just">
              <a:buFont typeface="Arial" panose="020B0604020202020204" pitchFamily="34" charset="0"/>
              <a:buChar char="•"/>
            </a:pPr>
            <a:r>
              <a:rPr lang="en-IN" sz="2000" dirty="0">
                <a:cs typeface="Times New Roman" panose="02020603050405020304" pitchFamily="18" charset="0"/>
              </a:rPr>
              <a:t>Null Hypothesis (H0): The time series has a unit root and is non-stationary.</a:t>
            </a:r>
          </a:p>
          <a:p>
            <a:pPr algn="just"/>
            <a:endParaRPr lang="en-IN" sz="2000" dirty="0">
              <a:cs typeface="Times New Roman" panose="02020603050405020304" pitchFamily="18" charset="0"/>
            </a:endParaRPr>
          </a:p>
          <a:p>
            <a:pPr marL="285750" indent="-285750" algn="just">
              <a:buFont typeface="Arial" panose="020B0604020202020204" pitchFamily="34" charset="0"/>
              <a:buChar char="•"/>
            </a:pPr>
            <a:r>
              <a:rPr lang="en-IN" sz="2000" dirty="0">
                <a:cs typeface="Times New Roman" panose="02020603050405020304" pitchFamily="18" charset="0"/>
              </a:rPr>
              <a:t>Alternative Hypothesis (H1): The time series does not have a unit root and is stationary.</a:t>
            </a:r>
          </a:p>
          <a:p>
            <a:pPr algn="just"/>
            <a:endParaRPr lang="en-IN" sz="2000" dirty="0">
              <a:cs typeface="Times New Roman" panose="02020603050405020304" pitchFamily="18" charset="0"/>
            </a:endParaRPr>
          </a:p>
          <a:p>
            <a:pPr marL="285750" indent="-285750" algn="just">
              <a:buFont typeface="Arial" panose="020B0604020202020204" pitchFamily="34" charset="0"/>
              <a:buChar char="•"/>
            </a:pPr>
            <a:r>
              <a:rPr lang="en-IN" sz="2000" dirty="0">
                <a:cs typeface="Times New Roman" panose="02020603050405020304" pitchFamily="18" charset="0"/>
              </a:rPr>
              <a:t>If p-value obtained from the ADF test is less than significance level (i.e. 0.05), we reject null hypothesis and conclude that the time series is stationary.</a:t>
            </a:r>
          </a:p>
          <a:p>
            <a:pPr algn="just"/>
            <a:endParaRPr lang="en-IN" sz="2000" dirty="0">
              <a:cs typeface="Times New Roman" panose="02020603050405020304" pitchFamily="18" charset="0"/>
            </a:endParaRPr>
          </a:p>
          <a:p>
            <a:pPr marL="285750" indent="-285750" algn="just">
              <a:buFont typeface="Arial" panose="020B0604020202020204" pitchFamily="34" charset="0"/>
              <a:buChar char="•"/>
            </a:pPr>
            <a:r>
              <a:rPr lang="en-IN" sz="2000" dirty="0">
                <a:cs typeface="Times New Roman" panose="02020603050405020304" pitchFamily="18" charset="0"/>
              </a:rPr>
              <a:t>Conversely, if p-value is greater than the significance level, we fail to reject the null hypothesis and conclude that the time series is non-stationary</a:t>
            </a:r>
            <a:r>
              <a:rPr lang="en-IN" sz="20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7123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36C417-8566-B266-11C9-658075CEBCBF}"/>
              </a:ext>
            </a:extLst>
          </p:cNvPr>
          <p:cNvSpPr>
            <a:spLocks noGrp="1"/>
          </p:cNvSpPr>
          <p:nvPr>
            <p:ph type="sldNum" sz="quarter" idx="11"/>
          </p:nvPr>
        </p:nvSpPr>
        <p:spPr/>
        <p:txBody>
          <a:bodyPr/>
          <a:lstStyle/>
          <a:p>
            <a:fld id="{8C2E478F-E849-4A8C-AF1F-CBCC78A7CBFA}" type="slidenum">
              <a:rPr lang="en-US" smtClean="0"/>
              <a:t>32</a:t>
            </a:fld>
            <a:endParaRPr lang="en-US" dirty="0"/>
          </a:p>
        </p:txBody>
      </p:sp>
      <p:sp>
        <p:nvSpPr>
          <p:cNvPr id="5" name="Rectangle 2">
            <a:extLst>
              <a:ext uri="{FF2B5EF4-FFF2-40B4-BE49-F238E27FC236}">
                <a16:creationId xmlns:a16="http://schemas.microsoft.com/office/drawing/2014/main" id="{738FE811-32F5-5981-90DA-6C90E5B0D6F3}"/>
              </a:ext>
            </a:extLst>
          </p:cNvPr>
          <p:cNvSpPr>
            <a:spLocks noChangeArrowheads="1"/>
          </p:cNvSpPr>
          <p:nvPr/>
        </p:nvSpPr>
        <p:spPr bwMode="auto">
          <a:xfrm>
            <a:off x="493287" y="1881666"/>
            <a:ext cx="4355494" cy="800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cs typeface="Times New Roman" panose="02020603050405020304" pitchFamily="18" charset="0"/>
              </a:rPr>
              <a:t>Before difference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cs typeface="Times New Roman" panose="02020603050405020304" pitchFamily="18" charset="0"/>
              </a:rPr>
              <a:t> mean1 = 1421.567388 ,mean2 = 2340.654922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cs typeface="Times New Roman" panose="02020603050405020304" pitchFamily="18" charset="0"/>
              </a:rPr>
              <a:t>var1 = 109707.631339 ,var2 = 62096.945049</a:t>
            </a:r>
            <a:r>
              <a:rPr kumimoji="0" lang="en-US" altLang="en-US" sz="1600" b="0" i="0" u="none" strike="noStrike" cap="none" normalizeH="0" baseline="0" dirty="0">
                <a:ln>
                  <a:noFill/>
                </a:ln>
                <a:solidFill>
                  <a:schemeClr val="tx1"/>
                </a:solidFill>
                <a:effectLst/>
                <a:cs typeface="Times New Roman" panose="02020603050405020304" pitchFamily="18" charset="0"/>
              </a:rPr>
              <a:t> </a:t>
            </a:r>
          </a:p>
        </p:txBody>
      </p:sp>
      <p:pic>
        <p:nvPicPr>
          <p:cNvPr id="2052" name="Picture 4">
            <a:extLst>
              <a:ext uri="{FF2B5EF4-FFF2-40B4-BE49-F238E27FC236}">
                <a16:creationId xmlns:a16="http://schemas.microsoft.com/office/drawing/2014/main" id="{9856F9FE-B6E6-1E85-04B5-93F548544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135086"/>
            <a:ext cx="6400800" cy="37445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BAC57EE-8843-1588-C33C-1BACA60BB6FE}"/>
              </a:ext>
            </a:extLst>
          </p:cNvPr>
          <p:cNvSpPr>
            <a:spLocks noChangeArrowheads="1"/>
          </p:cNvSpPr>
          <p:nvPr/>
        </p:nvSpPr>
        <p:spPr bwMode="auto">
          <a:xfrm>
            <a:off x="7204355" y="1893767"/>
            <a:ext cx="3535018" cy="8002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cs typeface="Times New Roman" panose="02020603050405020304" pitchFamily="18" charset="0"/>
              </a:rPr>
              <a:t>After first difference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cs typeface="Times New Roman" panose="02020603050405020304" pitchFamily="18" charset="0"/>
              </a:rPr>
              <a:t>mean1 = 0.007626 ,mean2 = 0.041732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cs typeface="Times New Roman" panose="02020603050405020304" pitchFamily="18" charset="0"/>
              </a:rPr>
              <a:t>var1 = 90.853779 ,var2 = 6674.781827</a:t>
            </a:r>
            <a:r>
              <a:rPr kumimoji="0" lang="en-US" altLang="en-US" sz="1600" b="0" i="0" u="none" strike="noStrike" cap="none" normalizeH="0" baseline="0" dirty="0">
                <a:ln>
                  <a:noFill/>
                </a:ln>
                <a:solidFill>
                  <a:schemeClr val="tx1"/>
                </a:solidFill>
                <a:effectLst/>
                <a:cs typeface="Times New Roman" panose="02020603050405020304" pitchFamily="18" charset="0"/>
              </a:rPr>
              <a:t> </a:t>
            </a:r>
          </a:p>
        </p:txBody>
      </p:sp>
      <p:pic>
        <p:nvPicPr>
          <p:cNvPr id="2055" name="Picture 7">
            <a:extLst>
              <a:ext uri="{FF2B5EF4-FFF2-40B4-BE49-F238E27FC236}">
                <a16:creationId xmlns:a16="http://schemas.microsoft.com/office/drawing/2014/main" id="{28DB03AA-9232-0EA8-5017-C848ECEA8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1" y="3126412"/>
            <a:ext cx="5791200" cy="37516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Title 5">
            <a:extLst>
              <a:ext uri="{FF2B5EF4-FFF2-40B4-BE49-F238E27FC236}">
                <a16:creationId xmlns:a16="http://schemas.microsoft.com/office/drawing/2014/main" id="{57750EF5-EA69-82DB-57FE-C5684C885EAA}"/>
              </a:ext>
              <a:ext uri="{C183D7F6-B498-43B3-948B-1728B52AA6E4}">
                <adec:decorative xmlns:adec="http://schemas.microsoft.com/office/drawing/2017/decorative" val="1"/>
              </a:ext>
            </a:extLst>
          </p:cNvPr>
          <p:cNvSpPr>
            <a:spLocks noGrp="1"/>
          </p:cNvSpPr>
          <p:nvPr>
            <p:ph type="title"/>
          </p:nvPr>
        </p:nvSpPr>
        <p:spPr>
          <a:xfrm>
            <a:off x="595313" y="166688"/>
            <a:ext cx="11001375" cy="482669"/>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CONVERTING NON-stationary TO STATIONARY</a:t>
            </a:r>
          </a:p>
        </p:txBody>
      </p:sp>
      <p:sp>
        <p:nvSpPr>
          <p:cNvPr id="4" name="TextBox 3"/>
          <p:cNvSpPr txBox="1"/>
          <p:nvPr/>
        </p:nvSpPr>
        <p:spPr>
          <a:xfrm>
            <a:off x="608376" y="809897"/>
            <a:ext cx="11001375" cy="1015663"/>
          </a:xfrm>
          <a:prstGeom prst="rect">
            <a:avLst/>
          </a:prstGeom>
          <a:noFill/>
        </p:spPr>
        <p:txBody>
          <a:bodyPr wrap="square" rtlCol="0">
            <a:spAutoFit/>
          </a:bodyPr>
          <a:lstStyle/>
          <a:p>
            <a:pPr marL="285750" indent="-285750" algn="just">
              <a:buFont typeface="Arial" panose="020B0604020202020204" pitchFamily="34" charset="0"/>
              <a:buChar char="•"/>
            </a:pPr>
            <a:r>
              <a:rPr lang="en-IN" sz="2000" dirty="0">
                <a:cs typeface="Times New Roman" panose="02020603050405020304" pitchFamily="18" charset="0"/>
              </a:rPr>
              <a:t>To deal with the non stationary data, we use Differencing method.</a:t>
            </a:r>
          </a:p>
          <a:p>
            <a:pPr marL="285750" indent="-285750" algn="just">
              <a:buFont typeface="Arial" panose="020B0604020202020204" pitchFamily="34" charset="0"/>
              <a:buChar char="•"/>
            </a:pPr>
            <a:r>
              <a:rPr lang="en-IN" sz="2000" dirty="0">
                <a:cs typeface="Times New Roman" panose="02020603050405020304" pitchFamily="18" charset="0"/>
              </a:rPr>
              <a:t>Differencing is a common method is used in time series analysis to transform a non-stationary time series into a stationary one by taking the difference between consecutive observations.</a:t>
            </a:r>
          </a:p>
        </p:txBody>
      </p:sp>
    </p:spTree>
    <p:extLst>
      <p:ext uri="{BB962C8B-B14F-4D97-AF65-F5344CB8AC3E}">
        <p14:creationId xmlns:p14="http://schemas.microsoft.com/office/powerpoint/2010/main" val="269594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370ADA-E62F-928B-4A6B-E39F79C495A0}"/>
              </a:ext>
            </a:extLst>
          </p:cNvPr>
          <p:cNvSpPr>
            <a:spLocks noGrp="1"/>
          </p:cNvSpPr>
          <p:nvPr>
            <p:ph type="sldNum" sz="quarter" idx="11"/>
          </p:nvPr>
        </p:nvSpPr>
        <p:spPr/>
        <p:txBody>
          <a:bodyPr/>
          <a:lstStyle/>
          <a:p>
            <a:fld id="{8C2E478F-E849-4A8C-AF1F-CBCC78A7CBFA}" type="slidenum">
              <a:rPr lang="en-US" smtClean="0"/>
              <a:t>33</a:t>
            </a:fld>
            <a:endParaRPr lang="en-US" dirty="0"/>
          </a:p>
        </p:txBody>
      </p:sp>
      <p:pic>
        <p:nvPicPr>
          <p:cNvPr id="5" name="Picture 4">
            <a:extLst>
              <a:ext uri="{FF2B5EF4-FFF2-40B4-BE49-F238E27FC236}">
                <a16:creationId xmlns:a16="http://schemas.microsoft.com/office/drawing/2014/main" id="{8E380F1E-2C4C-B384-9FE3-FE03D45E5FFB}"/>
              </a:ext>
            </a:extLst>
          </p:cNvPr>
          <p:cNvPicPr>
            <a:picLocks noChangeAspect="1"/>
          </p:cNvPicPr>
          <p:nvPr/>
        </p:nvPicPr>
        <p:blipFill>
          <a:blip r:embed="rId2"/>
          <a:stretch>
            <a:fillRect/>
          </a:stretch>
        </p:blipFill>
        <p:spPr>
          <a:xfrm>
            <a:off x="342476" y="1064848"/>
            <a:ext cx="8004690" cy="5194131"/>
          </a:xfrm>
          <a:prstGeom prst="rect">
            <a:avLst/>
          </a:prstGeom>
        </p:spPr>
      </p:pic>
      <p:sp>
        <p:nvSpPr>
          <p:cNvPr id="6" name="Title 5">
            <a:extLst>
              <a:ext uri="{FF2B5EF4-FFF2-40B4-BE49-F238E27FC236}">
                <a16:creationId xmlns:a16="http://schemas.microsoft.com/office/drawing/2014/main" id="{B8DDEA3F-16F6-6EC4-2A90-CDF1FD0F5952}"/>
              </a:ext>
              <a:ext uri="{C183D7F6-B498-43B3-948B-1728B52AA6E4}">
                <adec:decorative xmlns:adec="http://schemas.microsoft.com/office/drawing/2017/decorative" val="1"/>
              </a:ext>
            </a:extLst>
          </p:cNvPr>
          <p:cNvSpPr>
            <a:spLocks noGrp="1"/>
          </p:cNvSpPr>
          <p:nvPr>
            <p:ph type="title"/>
          </p:nvPr>
        </p:nvSpPr>
        <p:spPr>
          <a:xfrm>
            <a:off x="546306" y="286431"/>
            <a:ext cx="11002963" cy="572121"/>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ADF(Augmented Dickey Fuller test) for reliance</a:t>
            </a:r>
          </a:p>
        </p:txBody>
      </p:sp>
      <p:sp>
        <p:nvSpPr>
          <p:cNvPr id="2" name="TextBox 1"/>
          <p:cNvSpPr txBox="1"/>
          <p:nvPr/>
        </p:nvSpPr>
        <p:spPr>
          <a:xfrm>
            <a:off x="8347167" y="1355103"/>
            <a:ext cx="3357154" cy="3785652"/>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cs typeface="Times New Roman" panose="02020603050405020304" pitchFamily="18" charset="0"/>
              </a:rPr>
              <a:t>Here, the purple-colored graph has a p-value greater than 0.05, indicating that the features are not stationary by nature.</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cs typeface="Times New Roman" panose="02020603050405020304" pitchFamily="18" charset="0"/>
              </a:rPr>
              <a:t>The graphs in green, on the other hand, have a p-value that is less than 0.05, indicating that the features are stationary in nature.</a:t>
            </a:r>
            <a:endParaRPr lang="en-IN" sz="2000" dirty="0">
              <a:cs typeface="Times New Roman" panose="02020603050405020304" pitchFamily="18" charset="0"/>
            </a:endParaRPr>
          </a:p>
        </p:txBody>
      </p:sp>
    </p:spTree>
    <p:extLst>
      <p:ext uri="{BB962C8B-B14F-4D97-AF65-F5344CB8AC3E}">
        <p14:creationId xmlns:p14="http://schemas.microsoft.com/office/powerpoint/2010/main" val="254233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370ADA-E62F-928B-4A6B-E39F79C495A0}"/>
              </a:ext>
            </a:extLst>
          </p:cNvPr>
          <p:cNvSpPr>
            <a:spLocks noGrp="1"/>
          </p:cNvSpPr>
          <p:nvPr>
            <p:ph type="sldNum" sz="quarter" idx="11"/>
          </p:nvPr>
        </p:nvSpPr>
        <p:spPr/>
        <p:txBody>
          <a:bodyPr/>
          <a:lstStyle/>
          <a:p>
            <a:fld id="{8C2E478F-E849-4A8C-AF1F-CBCC78A7CBFA}" type="slidenum">
              <a:rPr lang="en-US" smtClean="0"/>
              <a:t>34</a:t>
            </a:fld>
            <a:endParaRPr lang="en-US" dirty="0"/>
          </a:p>
        </p:txBody>
      </p:sp>
      <p:sp>
        <p:nvSpPr>
          <p:cNvPr id="4" name="Title 5">
            <a:extLst>
              <a:ext uri="{FF2B5EF4-FFF2-40B4-BE49-F238E27FC236}">
                <a16:creationId xmlns:a16="http://schemas.microsoft.com/office/drawing/2014/main" id="{2CB3B4D9-1CD5-181C-E791-BE9E0561632E}"/>
              </a:ext>
              <a:ext uri="{C183D7F6-B498-43B3-948B-1728B52AA6E4}">
                <adec:decorative xmlns:adec="http://schemas.microsoft.com/office/drawing/2017/decorative" val="1"/>
              </a:ext>
            </a:extLst>
          </p:cNvPr>
          <p:cNvSpPr>
            <a:spLocks noGrp="1"/>
          </p:cNvSpPr>
          <p:nvPr>
            <p:ph type="title"/>
          </p:nvPr>
        </p:nvSpPr>
        <p:spPr>
          <a:xfrm>
            <a:off x="595313" y="76200"/>
            <a:ext cx="11001375" cy="493643"/>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ACF and PACF PLOT</a:t>
            </a:r>
          </a:p>
        </p:txBody>
      </p:sp>
      <p:sp>
        <p:nvSpPr>
          <p:cNvPr id="7" name="TextBox 6">
            <a:extLst>
              <a:ext uri="{FF2B5EF4-FFF2-40B4-BE49-F238E27FC236}">
                <a16:creationId xmlns:a16="http://schemas.microsoft.com/office/drawing/2014/main" id="{9E09DE71-CACE-CF44-3E08-75BCCA97EC1C}"/>
              </a:ext>
            </a:extLst>
          </p:cNvPr>
          <p:cNvSpPr txBox="1"/>
          <p:nvPr/>
        </p:nvSpPr>
        <p:spPr>
          <a:xfrm>
            <a:off x="595313" y="4251686"/>
            <a:ext cx="10745903" cy="2246769"/>
          </a:xfrm>
          <a:prstGeom prst="rect">
            <a:avLst/>
          </a:prstGeom>
          <a:noFill/>
        </p:spPr>
        <p:txBody>
          <a:bodyPr wrap="square" rtlCol="0">
            <a:spAutoFit/>
          </a:bodyPr>
          <a:lstStyle/>
          <a:p>
            <a:pPr marL="285750" indent="-285750" algn="just">
              <a:buFont typeface="Wingdings" panose="05000000000000000000" pitchFamily="2" charset="2"/>
              <a:buChar char="§"/>
            </a:pPr>
            <a:r>
              <a:rPr lang="en-US" sz="2000" b="0" i="0" dirty="0">
                <a:solidFill>
                  <a:srgbClr val="000000"/>
                </a:solidFill>
                <a:effectLst/>
                <a:cs typeface="Times New Roman" panose="02020603050405020304" pitchFamily="18" charset="0"/>
              </a:rPr>
              <a:t>The blue shaded region in the ACF and PACF plot represents the 95% confidence interval, within which the autocorrelation coefficients are expected to fall.</a:t>
            </a:r>
          </a:p>
          <a:p>
            <a:pPr algn="just"/>
            <a:endParaRPr lang="en-US" sz="2000" b="0" i="0" dirty="0">
              <a:solidFill>
                <a:srgbClr val="000000"/>
              </a:solidFill>
              <a:effectLst/>
              <a:cs typeface="Times New Roman" panose="02020603050405020304" pitchFamily="18" charset="0"/>
            </a:endParaRPr>
          </a:p>
          <a:p>
            <a:pPr marL="285750" indent="-285750" algn="just">
              <a:buFont typeface="Wingdings" panose="05000000000000000000" pitchFamily="2" charset="2"/>
              <a:buChar char="§"/>
            </a:pPr>
            <a:r>
              <a:rPr lang="en-US" sz="2000" dirty="0">
                <a:solidFill>
                  <a:srgbClr val="000000"/>
                </a:solidFill>
                <a:cs typeface="Times New Roman" panose="02020603050405020304" pitchFamily="18" charset="0"/>
              </a:rPr>
              <a:t>In our ACF plot, the coefficient at lag 5,6,7,11 has statistically significance, that have positive correlation. Hence the value of q is 3.</a:t>
            </a:r>
          </a:p>
          <a:p>
            <a:pPr algn="just"/>
            <a:endParaRPr lang="en-US" sz="2000" dirty="0">
              <a:solidFill>
                <a:srgbClr val="000000"/>
              </a:solidFill>
              <a:cs typeface="Times New Roman" panose="02020603050405020304" pitchFamily="18" charset="0"/>
            </a:endParaRPr>
          </a:p>
          <a:p>
            <a:pPr marL="285750" indent="-285750" algn="just">
              <a:buFont typeface="Wingdings" panose="05000000000000000000" pitchFamily="2" charset="2"/>
              <a:buChar char="§"/>
            </a:pPr>
            <a:r>
              <a:rPr lang="en-US" sz="2000" b="0" i="0" dirty="0">
                <a:solidFill>
                  <a:srgbClr val="000000"/>
                </a:solidFill>
                <a:effectLst/>
                <a:cs typeface="Times New Roman" panose="02020603050405020304" pitchFamily="18" charset="0"/>
              </a:rPr>
              <a:t>In our PACF plot, we can see that lag at 7,10,11 has statistically significance. Hence value of q is 2.</a:t>
            </a:r>
          </a:p>
        </p:txBody>
      </p:sp>
      <p:pic>
        <p:nvPicPr>
          <p:cNvPr id="2" name="Picture 1"/>
          <p:cNvPicPr>
            <a:picLocks noChangeAspect="1"/>
          </p:cNvPicPr>
          <p:nvPr/>
        </p:nvPicPr>
        <p:blipFill>
          <a:blip r:embed="rId2"/>
          <a:stretch>
            <a:fillRect/>
          </a:stretch>
        </p:blipFill>
        <p:spPr>
          <a:xfrm>
            <a:off x="497067" y="776287"/>
            <a:ext cx="5551035" cy="3027087"/>
          </a:xfrm>
          <a:prstGeom prst="rect">
            <a:avLst/>
          </a:prstGeom>
        </p:spPr>
      </p:pic>
      <p:pic>
        <p:nvPicPr>
          <p:cNvPr id="5" name="Picture 4"/>
          <p:cNvPicPr>
            <a:picLocks noChangeAspect="1"/>
          </p:cNvPicPr>
          <p:nvPr/>
        </p:nvPicPr>
        <p:blipFill>
          <a:blip r:embed="rId3"/>
          <a:stretch>
            <a:fillRect/>
          </a:stretch>
        </p:blipFill>
        <p:spPr>
          <a:xfrm>
            <a:off x="6048102" y="685798"/>
            <a:ext cx="5548586" cy="3117575"/>
          </a:xfrm>
          <a:prstGeom prst="rect">
            <a:avLst/>
          </a:prstGeom>
        </p:spPr>
      </p:pic>
    </p:spTree>
    <p:extLst>
      <p:ext uri="{BB962C8B-B14F-4D97-AF65-F5344CB8AC3E}">
        <p14:creationId xmlns:p14="http://schemas.microsoft.com/office/powerpoint/2010/main" val="286667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A0DE9A-75CC-AF40-FCE3-E1ABD3F87A0B}"/>
              </a:ext>
            </a:extLst>
          </p:cNvPr>
          <p:cNvSpPr>
            <a:spLocks noGrp="1"/>
          </p:cNvSpPr>
          <p:nvPr>
            <p:ph type="sldNum" sz="quarter" idx="11"/>
          </p:nvPr>
        </p:nvSpPr>
        <p:spPr/>
        <p:txBody>
          <a:bodyPr/>
          <a:lstStyle/>
          <a:p>
            <a:fld id="{8C2E478F-E849-4A8C-AF1F-CBCC78A7CBFA}" type="slidenum">
              <a:rPr lang="en-US" smtClean="0"/>
              <a:t>35</a:t>
            </a:fld>
            <a:endParaRPr lang="en-US" dirty="0"/>
          </a:p>
        </p:txBody>
      </p:sp>
      <p:pic>
        <p:nvPicPr>
          <p:cNvPr id="1026" name="Picture 2">
            <a:extLst>
              <a:ext uri="{FF2B5EF4-FFF2-40B4-BE49-F238E27FC236}">
                <a16:creationId xmlns:a16="http://schemas.microsoft.com/office/drawing/2014/main" id="{5D66744F-ACDF-131F-F78A-4DDAAEC2C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829994"/>
            <a:ext cx="10591800" cy="483928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5">
            <a:extLst>
              <a:ext uri="{FF2B5EF4-FFF2-40B4-BE49-F238E27FC236}">
                <a16:creationId xmlns:a16="http://schemas.microsoft.com/office/drawing/2014/main" id="{88213797-7ACA-A463-F889-CF0BB405183D}"/>
              </a:ext>
              <a:ext uri="{C183D7F6-B498-43B3-948B-1728B52AA6E4}">
                <adec:decorative xmlns:adec="http://schemas.microsoft.com/office/drawing/2017/decorative" val="1"/>
              </a:ext>
            </a:extLst>
          </p:cNvPr>
          <p:cNvSpPr>
            <a:spLocks noGrp="1"/>
          </p:cNvSpPr>
          <p:nvPr>
            <p:ph type="title"/>
          </p:nvPr>
        </p:nvSpPr>
        <p:spPr>
          <a:xfrm>
            <a:off x="390525" y="149372"/>
            <a:ext cx="11001375" cy="539945"/>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Moving Average plot of stationary data</a:t>
            </a:r>
          </a:p>
        </p:txBody>
      </p:sp>
      <p:sp>
        <p:nvSpPr>
          <p:cNvPr id="7" name="TextBox 6">
            <a:extLst>
              <a:ext uri="{FF2B5EF4-FFF2-40B4-BE49-F238E27FC236}">
                <a16:creationId xmlns:a16="http://schemas.microsoft.com/office/drawing/2014/main" id="{F731927F-0F17-405A-EAD4-5CF5C5DE4654}"/>
              </a:ext>
            </a:extLst>
          </p:cNvPr>
          <p:cNvSpPr txBox="1"/>
          <p:nvPr/>
        </p:nvSpPr>
        <p:spPr>
          <a:xfrm>
            <a:off x="1350498" y="6119446"/>
            <a:ext cx="9003324" cy="478302"/>
          </a:xfrm>
          <a:prstGeom prst="rect">
            <a:avLst/>
          </a:prstGeom>
          <a:noFill/>
        </p:spPr>
        <p:txBody>
          <a:bodyPr wrap="square" rtlCol="0">
            <a:spAutoFit/>
          </a:bodyPr>
          <a:lstStyle/>
          <a:p>
            <a:endParaRPr lang="en-IN" dirty="0"/>
          </a:p>
        </p:txBody>
      </p:sp>
      <p:sp>
        <p:nvSpPr>
          <p:cNvPr id="8" name="Rectangle 3">
            <a:extLst>
              <a:ext uri="{FF2B5EF4-FFF2-40B4-BE49-F238E27FC236}">
                <a16:creationId xmlns:a16="http://schemas.microsoft.com/office/drawing/2014/main" id="{E52E108F-E0E0-1C1B-9819-18704AE314D8}"/>
              </a:ext>
            </a:extLst>
          </p:cNvPr>
          <p:cNvSpPr>
            <a:spLocks noChangeArrowheads="1"/>
          </p:cNvSpPr>
          <p:nvPr/>
        </p:nvSpPr>
        <p:spPr bwMode="auto">
          <a:xfrm>
            <a:off x="800100" y="5883527"/>
            <a:ext cx="10591799"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dirty="0">
                <a:cs typeface="Times New Roman" panose="02020603050405020304" pitchFamily="18" charset="0"/>
              </a:rPr>
              <a:t>The above plot shows that the mean and standard deviation of time series data is almost constant over the time.</a:t>
            </a:r>
            <a:endParaRPr kumimoji="0" lang="en-US" altLang="en-US" sz="2000" b="0" i="0" u="none" strike="noStrike" cap="none" normalizeH="0" baseline="0" dirty="0">
              <a:ln>
                <a:noFill/>
              </a:ln>
              <a:solidFill>
                <a:schemeClr val="tx1"/>
              </a:solidFill>
              <a:effectLst/>
              <a:cs typeface="Times New Roman" panose="02020603050405020304" pitchFamily="18" charset="0"/>
            </a:endParaRPr>
          </a:p>
        </p:txBody>
      </p:sp>
    </p:spTree>
    <p:extLst>
      <p:ext uri="{BB962C8B-B14F-4D97-AF65-F5344CB8AC3E}">
        <p14:creationId xmlns:p14="http://schemas.microsoft.com/office/powerpoint/2010/main" val="293279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A0DE9A-75CC-AF40-FCE3-E1ABD3F87A0B}"/>
              </a:ext>
            </a:extLst>
          </p:cNvPr>
          <p:cNvSpPr>
            <a:spLocks noGrp="1"/>
          </p:cNvSpPr>
          <p:nvPr>
            <p:ph type="sldNum" sz="quarter" idx="11"/>
          </p:nvPr>
        </p:nvSpPr>
        <p:spPr/>
        <p:txBody>
          <a:bodyPr/>
          <a:lstStyle/>
          <a:p>
            <a:fld id="{8C2E478F-E849-4A8C-AF1F-CBCC78A7CBFA}" type="slidenum">
              <a:rPr lang="en-US" smtClean="0"/>
              <a:t>36</a:t>
            </a:fld>
            <a:endParaRPr lang="en-US" dirty="0"/>
          </a:p>
        </p:txBody>
      </p:sp>
      <p:sp>
        <p:nvSpPr>
          <p:cNvPr id="4" name="Title 5">
            <a:extLst>
              <a:ext uri="{FF2B5EF4-FFF2-40B4-BE49-F238E27FC236}">
                <a16:creationId xmlns:a16="http://schemas.microsoft.com/office/drawing/2014/main" id="{88213797-7ACA-A463-F889-CF0BB405183D}"/>
              </a:ext>
              <a:ext uri="{C183D7F6-B498-43B3-948B-1728B52AA6E4}">
                <adec:decorative xmlns:adec="http://schemas.microsoft.com/office/drawing/2017/decorative" val="1"/>
              </a:ext>
            </a:extLst>
          </p:cNvPr>
          <p:cNvSpPr>
            <a:spLocks noGrp="1"/>
          </p:cNvSpPr>
          <p:nvPr>
            <p:ph type="title"/>
          </p:nvPr>
        </p:nvSpPr>
        <p:spPr>
          <a:xfrm>
            <a:off x="390525" y="149372"/>
            <a:ext cx="11001375" cy="539945"/>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Train – test split </a:t>
            </a:r>
          </a:p>
        </p:txBody>
      </p:sp>
      <p:sp>
        <p:nvSpPr>
          <p:cNvPr id="7" name="TextBox 6">
            <a:extLst>
              <a:ext uri="{FF2B5EF4-FFF2-40B4-BE49-F238E27FC236}">
                <a16:creationId xmlns:a16="http://schemas.microsoft.com/office/drawing/2014/main" id="{F731927F-0F17-405A-EAD4-5CF5C5DE4654}"/>
              </a:ext>
            </a:extLst>
          </p:cNvPr>
          <p:cNvSpPr txBox="1"/>
          <p:nvPr/>
        </p:nvSpPr>
        <p:spPr>
          <a:xfrm>
            <a:off x="1350498" y="6119446"/>
            <a:ext cx="9003324" cy="478302"/>
          </a:xfrm>
          <a:prstGeom prst="rect">
            <a:avLst/>
          </a:prstGeom>
          <a:noFill/>
        </p:spPr>
        <p:txBody>
          <a:bodyPr wrap="square" rtlCol="0">
            <a:spAutoFit/>
          </a:bodyPr>
          <a:lstStyle/>
          <a:p>
            <a:endParaRPr lang="en-IN" dirty="0"/>
          </a:p>
        </p:txBody>
      </p:sp>
      <p:sp>
        <p:nvSpPr>
          <p:cNvPr id="8" name="Rectangle 3">
            <a:extLst>
              <a:ext uri="{FF2B5EF4-FFF2-40B4-BE49-F238E27FC236}">
                <a16:creationId xmlns:a16="http://schemas.microsoft.com/office/drawing/2014/main" id="{E52E108F-E0E0-1C1B-9819-18704AE314D8}"/>
              </a:ext>
            </a:extLst>
          </p:cNvPr>
          <p:cNvSpPr>
            <a:spLocks noChangeArrowheads="1"/>
          </p:cNvSpPr>
          <p:nvPr/>
        </p:nvSpPr>
        <p:spPr bwMode="auto">
          <a:xfrm>
            <a:off x="390525" y="980164"/>
            <a:ext cx="11001375" cy="43088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cs typeface="Times New Roman" panose="02020603050405020304" pitchFamily="18" charset="0"/>
              </a:rPr>
              <a:t>Time</a:t>
            </a:r>
            <a:r>
              <a:rPr kumimoji="0" lang="en-US" altLang="en-US" sz="2000" b="0" i="0" u="none" strike="noStrike" cap="none" normalizeH="0" dirty="0">
                <a:ln>
                  <a:noFill/>
                </a:ln>
                <a:solidFill>
                  <a:schemeClr val="tx1"/>
                </a:solidFill>
                <a:effectLst/>
                <a:cs typeface="Times New Roman" panose="02020603050405020304" pitchFamily="18" charset="0"/>
              </a:rPr>
              <a:t> series train-test split must consider the temporal order of data, resulting in a training set of shape and a testing set of shape.</a:t>
            </a:r>
          </a:p>
          <a:p>
            <a:pPr marR="0" lvl="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dirty="0">
              <a:ln>
                <a:noFill/>
              </a:ln>
              <a:solidFill>
                <a:schemeClr val="tx1"/>
              </a:solidFill>
              <a:effectLst/>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cs typeface="Times New Roman" panose="02020603050405020304" pitchFamily="18" charset="0"/>
              </a:rPr>
              <a:t>We</a:t>
            </a:r>
            <a:r>
              <a:rPr kumimoji="0" lang="en-US" altLang="en-US" sz="2000" b="0" i="0" u="none" strike="noStrike" cap="none" normalizeH="0" dirty="0">
                <a:ln>
                  <a:noFill/>
                </a:ln>
                <a:solidFill>
                  <a:schemeClr val="tx1"/>
                </a:solidFill>
                <a:effectLst/>
                <a:cs typeface="Times New Roman" panose="02020603050405020304" pitchFamily="18" charset="0"/>
              </a:rPr>
              <a:t> have consider 80-20 rule for data splitting. 80% data for training the model and 20% of data for testing the model.</a:t>
            </a:r>
          </a:p>
          <a:p>
            <a:pPr marR="0" lvl="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dirty="0">
              <a:ln>
                <a:noFill/>
              </a:ln>
              <a:solidFill>
                <a:schemeClr val="tx1"/>
              </a:solidFill>
              <a:effectLst/>
              <a:cs typeface="Times New Roman" panose="02020603050405020304" pitchFamily="18" charset="0"/>
            </a:endParaRPr>
          </a:p>
          <a:p>
            <a:pPr marL="285750" lvl="0" indent="-285750" algn="just" eaLnBrk="0" fontAlgn="base" hangingPunct="0">
              <a:spcBef>
                <a:spcPct val="0"/>
              </a:spcBef>
              <a:spcAft>
                <a:spcPct val="0"/>
              </a:spcAft>
              <a:buFont typeface="Arial" panose="020B0604020202020204" pitchFamily="34" charset="0"/>
              <a:buChar char="•"/>
            </a:pPr>
            <a:r>
              <a:rPr lang="en-US" altLang="en-US" sz="2000" dirty="0">
                <a:cs typeface="Times New Roman" panose="02020603050405020304" pitchFamily="18" charset="0"/>
              </a:rPr>
              <a:t>To create a model for the RELIANCE Stock, training and testing data have the following shapes: (925,) (232,) correspondingly.</a:t>
            </a:r>
          </a:p>
          <a:p>
            <a:pPr lvl="0" algn="just" eaLnBrk="0" fontAlgn="base" hangingPunct="0">
              <a:spcBef>
                <a:spcPct val="0"/>
              </a:spcBef>
              <a:spcAft>
                <a:spcPct val="0"/>
              </a:spcAft>
            </a:pPr>
            <a:endParaRPr lang="en-US" altLang="en-US" sz="2000" dirty="0">
              <a:cs typeface="Times New Roman" panose="02020603050405020304" pitchFamily="18" charset="0"/>
            </a:endParaRPr>
          </a:p>
          <a:p>
            <a:pPr marL="285750" lvl="0" indent="-285750" algn="just" eaLnBrk="0" fontAlgn="base" hangingPunct="0">
              <a:spcBef>
                <a:spcPct val="0"/>
              </a:spcBef>
              <a:spcAft>
                <a:spcPct val="0"/>
              </a:spcAft>
              <a:buFont typeface="Arial" panose="020B0604020202020204" pitchFamily="34" charset="0"/>
              <a:buChar char="•"/>
            </a:pPr>
            <a:r>
              <a:rPr lang="en-US" sz="2000" dirty="0">
                <a:cs typeface="Times New Roman" panose="02020603050405020304" pitchFamily="18" charset="0"/>
              </a:rPr>
              <a:t>The training and testing sets of data used to create a model for ADANIGREEN Stock are in the shapes of </a:t>
            </a:r>
            <a:r>
              <a:rPr lang="en-IN" sz="2000" dirty="0">
                <a:cs typeface="Times New Roman" panose="02020603050405020304" pitchFamily="18" charset="0"/>
              </a:rPr>
              <a:t> (873,) (219,) </a:t>
            </a:r>
            <a:r>
              <a:rPr lang="en-US" sz="2000" dirty="0">
                <a:cs typeface="Times New Roman" panose="02020603050405020304" pitchFamily="18" charset="0"/>
              </a:rPr>
              <a:t>correspondingly.</a:t>
            </a:r>
          </a:p>
          <a:p>
            <a:pPr lvl="0" algn="just" eaLnBrk="0" fontAlgn="base" hangingPunct="0">
              <a:spcBef>
                <a:spcPct val="0"/>
              </a:spcBef>
              <a:spcAft>
                <a:spcPct val="0"/>
              </a:spcAft>
            </a:pPr>
            <a:endParaRPr lang="en-US" sz="2000" dirty="0">
              <a:cs typeface="Times New Roman" panose="02020603050405020304" pitchFamily="18" charset="0"/>
            </a:endParaRPr>
          </a:p>
          <a:p>
            <a:pPr marL="285750" indent="-285750" algn="just" eaLnBrk="0" fontAlgn="base" hangingPunct="0">
              <a:spcBef>
                <a:spcPct val="0"/>
              </a:spcBef>
              <a:spcAft>
                <a:spcPct val="0"/>
              </a:spcAft>
              <a:buFont typeface="Arial" panose="020B0604020202020204" pitchFamily="34" charset="0"/>
              <a:buChar char="•"/>
            </a:pPr>
            <a:r>
              <a:rPr lang="en-US" sz="2000" dirty="0">
                <a:cs typeface="Times New Roman" panose="02020603050405020304" pitchFamily="18" charset="0"/>
              </a:rPr>
              <a:t>Building a model for the ADANITRANS Stock requires training and testing sets of data that are, respectively, in the shapes of </a:t>
            </a:r>
            <a:r>
              <a:rPr lang="en-IN" sz="2000" dirty="0">
                <a:cs typeface="Times New Roman" panose="02020603050405020304" pitchFamily="18" charset="0"/>
              </a:rPr>
              <a:t>(777,) (195,).</a:t>
            </a:r>
            <a:endParaRPr kumimoji="0" lang="en-US" altLang="en-US" sz="2000" b="0" i="0" u="none" strike="noStrike" cap="none" normalizeH="0" baseline="0" dirty="0">
              <a:ln>
                <a:noFill/>
              </a:ln>
              <a:solidFill>
                <a:schemeClr val="tx1"/>
              </a:solidFill>
              <a:effectLst/>
              <a:cs typeface="Times New Roman" panose="02020603050405020304" pitchFamily="18" charset="0"/>
            </a:endParaRPr>
          </a:p>
        </p:txBody>
      </p:sp>
    </p:spTree>
    <p:extLst>
      <p:ext uri="{BB962C8B-B14F-4D97-AF65-F5344CB8AC3E}">
        <p14:creationId xmlns:p14="http://schemas.microsoft.com/office/powerpoint/2010/main" val="41801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48306A-179C-035F-0A6C-96587F6DB5F5}"/>
              </a:ext>
            </a:extLst>
          </p:cNvPr>
          <p:cNvSpPr>
            <a:spLocks noGrp="1"/>
          </p:cNvSpPr>
          <p:nvPr>
            <p:ph type="sldNum" sz="quarter" idx="11"/>
          </p:nvPr>
        </p:nvSpPr>
        <p:spPr/>
        <p:txBody>
          <a:bodyPr/>
          <a:lstStyle/>
          <a:p>
            <a:fld id="{8C2E478F-E849-4A8C-AF1F-CBCC78A7CBFA}" type="slidenum">
              <a:rPr lang="en-US" smtClean="0"/>
              <a:t>37</a:t>
            </a:fld>
            <a:endParaRPr lang="en-US" dirty="0"/>
          </a:p>
        </p:txBody>
      </p:sp>
      <p:pic>
        <p:nvPicPr>
          <p:cNvPr id="5122" name="Picture 2">
            <a:extLst>
              <a:ext uri="{FF2B5EF4-FFF2-40B4-BE49-F238E27FC236}">
                <a16:creationId xmlns:a16="http://schemas.microsoft.com/office/drawing/2014/main" id="{C6078BEA-F37A-C3BC-75BD-B0BA4139C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10F622-1A03-0A8D-614F-2D958A969EFB}"/>
              </a:ext>
            </a:extLst>
          </p:cNvPr>
          <p:cNvSpPr txBox="1"/>
          <p:nvPr/>
        </p:nvSpPr>
        <p:spPr>
          <a:xfrm>
            <a:off x="2335237" y="0"/>
            <a:ext cx="7047913" cy="801858"/>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ctr">
              <a:lnSpc>
                <a:spcPct val="100000"/>
              </a:lnSpc>
              <a:spcBef>
                <a:spcPct val="0"/>
              </a:spcBef>
              <a:buNone/>
              <a:defRPr sz="2800" cap="all" spc="300" baseline="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600" dirty="0"/>
              <a:t>MODEL BUILDING</a:t>
            </a:r>
            <a:endParaRPr lang="en-IN" sz="3600" dirty="0"/>
          </a:p>
        </p:txBody>
      </p:sp>
    </p:spTree>
    <p:extLst>
      <p:ext uri="{BB962C8B-B14F-4D97-AF65-F5344CB8AC3E}">
        <p14:creationId xmlns:p14="http://schemas.microsoft.com/office/powerpoint/2010/main" val="284776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t>38</a:t>
            </a:fld>
            <a:endParaRPr lang="en-US" dirty="0"/>
          </a:p>
        </p:txBody>
      </p:sp>
      <p:pic>
        <p:nvPicPr>
          <p:cNvPr id="3076" name="Picture 4">
            <a:extLst>
              <a:ext uri="{FF2B5EF4-FFF2-40B4-BE49-F238E27FC236}">
                <a16:creationId xmlns:a16="http://schemas.microsoft.com/office/drawing/2014/main" id="{111F88F4-17E4-3153-EF66-66046FEA5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38" y="0"/>
            <a:ext cx="11033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06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93EE7A-727B-F48C-A7D5-9284B430F98D}"/>
              </a:ext>
            </a:extLst>
          </p:cNvPr>
          <p:cNvSpPr>
            <a:spLocks noGrp="1"/>
          </p:cNvSpPr>
          <p:nvPr>
            <p:ph type="sldNum" sz="quarter" idx="11"/>
          </p:nvPr>
        </p:nvSpPr>
        <p:spPr/>
        <p:txBody>
          <a:bodyPr/>
          <a:lstStyle/>
          <a:p>
            <a:fld id="{8C2E478F-E849-4A8C-AF1F-CBCC78A7CBFA}" type="slidenum">
              <a:rPr lang="en-US" smtClean="0"/>
              <a:t>39</a:t>
            </a:fld>
            <a:endParaRPr lang="en-US" dirty="0"/>
          </a:p>
        </p:txBody>
      </p:sp>
      <p:sp>
        <p:nvSpPr>
          <p:cNvPr id="4" name="Title 5">
            <a:extLst>
              <a:ext uri="{FF2B5EF4-FFF2-40B4-BE49-F238E27FC236}">
                <a16:creationId xmlns:a16="http://schemas.microsoft.com/office/drawing/2014/main" id="{9884C5A9-A3E3-57C0-D221-2C7F00D25F31}"/>
              </a:ext>
              <a:ext uri="{C183D7F6-B498-43B3-948B-1728B52AA6E4}">
                <adec:decorative xmlns:adec="http://schemas.microsoft.com/office/drawing/2017/decorative" val="1"/>
              </a:ext>
            </a:extLst>
          </p:cNvPr>
          <p:cNvSpPr>
            <a:spLocks noGrp="1"/>
          </p:cNvSpPr>
          <p:nvPr>
            <p:ph type="title"/>
          </p:nvPr>
        </p:nvSpPr>
        <p:spPr>
          <a:xfrm>
            <a:off x="547894" y="198506"/>
            <a:ext cx="11001375" cy="636381"/>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K-Nearest neighbor</a:t>
            </a:r>
          </a:p>
        </p:txBody>
      </p:sp>
      <p:pic>
        <p:nvPicPr>
          <p:cNvPr id="3074" name="Picture 2">
            <a:extLst>
              <a:ext uri="{FF2B5EF4-FFF2-40B4-BE49-F238E27FC236}">
                <a16:creationId xmlns:a16="http://schemas.microsoft.com/office/drawing/2014/main" id="{56DE5C9E-0FA5-4588-D67D-522C37A39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56" y="2756263"/>
            <a:ext cx="7027817" cy="37691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65998" y="1084217"/>
            <a:ext cx="10983272"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cs typeface="Times New Roman" panose="02020603050405020304" pitchFamily="18" charset="0"/>
              </a:rPr>
              <a:t>Firstly, we implement the simple technique of the KNN model, which uses the neighbors to predict stock prices.</a:t>
            </a:r>
          </a:p>
          <a:p>
            <a:pPr marL="342900" indent="-342900">
              <a:buFont typeface="Arial" panose="020B0604020202020204" pitchFamily="34" charset="0"/>
              <a:buChar char="•"/>
            </a:pPr>
            <a:r>
              <a:rPr lang="en-US" sz="2000" dirty="0">
                <a:cs typeface="Times New Roman" panose="02020603050405020304" pitchFamily="18" charset="0"/>
              </a:rPr>
              <a:t>Using GridSearchCV, we were able to determine the appropriate number of K, and the optimum value was 5.</a:t>
            </a:r>
          </a:p>
          <a:p>
            <a:pPr marL="342900" indent="-342900">
              <a:buFont typeface="Arial" panose="020B0604020202020204" pitchFamily="34" charset="0"/>
              <a:buChar char="•"/>
            </a:pPr>
            <a:r>
              <a:rPr lang="en-US" sz="2000" dirty="0">
                <a:cs typeface="Times New Roman" panose="02020603050405020304" pitchFamily="18" charset="0"/>
              </a:rPr>
              <a:t>For the reliance stock, we obtained a 77% model accuracy.</a:t>
            </a:r>
            <a:endParaRPr lang="en-IN"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7383117" y="2756263"/>
            <a:ext cx="4610100" cy="3769117"/>
          </a:xfrm>
          <a:prstGeom prst="rect">
            <a:avLst/>
          </a:prstGeom>
        </p:spPr>
      </p:pic>
    </p:spTree>
    <p:extLst>
      <p:ext uri="{BB962C8B-B14F-4D97-AF65-F5344CB8AC3E}">
        <p14:creationId xmlns:p14="http://schemas.microsoft.com/office/powerpoint/2010/main" val="153215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775452" y="684747"/>
            <a:ext cx="4502148" cy="839253"/>
          </a:xfrm>
        </p:spPr>
        <p:txBody>
          <a:bodyPr/>
          <a:lstStyle/>
          <a:p>
            <a:r>
              <a:rPr lang="en-US" sz="3200" dirty="0"/>
              <a:t>INTRODUCTION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dirty="0"/>
          </a:p>
        </p:txBody>
      </p:sp>
      <p:pic>
        <p:nvPicPr>
          <p:cNvPr id="18" name="Picture Placeholder 17">
            <a:extLst>
              <a:ext uri="{FF2B5EF4-FFF2-40B4-BE49-F238E27FC236}">
                <a16:creationId xmlns:a16="http://schemas.microsoft.com/office/drawing/2014/main" id="{EC2CB7F4-7F12-154F-A4D1-E546DE98812D}"/>
              </a:ext>
            </a:extLst>
          </p:cNvPr>
          <p:cNvPicPr>
            <a:picLocks noGrp="1" noChangeAspect="1"/>
          </p:cNvPicPr>
          <p:nvPr>
            <p:ph type="pic" sz="quarter" idx="14"/>
          </p:nvPr>
        </p:nvPicPr>
        <p:blipFill>
          <a:blip r:embed="rId3">
            <a:grayscl/>
          </a:blip>
          <a:srcRect l="20334" r="20334"/>
          <a:stretch>
            <a:fillRect/>
          </a:stretch>
        </p:blipFill>
        <p:spPr>
          <a:xfrm>
            <a:off x="0" y="11113"/>
            <a:ext cx="5416550" cy="6846887"/>
          </a:xfrm>
        </p:spPr>
      </p:pic>
      <p:sp>
        <p:nvSpPr>
          <p:cNvPr id="16" name="Content Placeholder 15">
            <a:extLst>
              <a:ext uri="{FF2B5EF4-FFF2-40B4-BE49-F238E27FC236}">
                <a16:creationId xmlns:a16="http://schemas.microsoft.com/office/drawing/2014/main" id="{2F8EDFE3-1103-1123-3936-40D723E84F2B}"/>
              </a:ext>
            </a:extLst>
          </p:cNvPr>
          <p:cNvSpPr>
            <a:spLocks noGrp="1"/>
          </p:cNvSpPr>
          <p:nvPr>
            <p:ph idx="1"/>
          </p:nvPr>
        </p:nvSpPr>
        <p:spPr>
          <a:xfrm>
            <a:off x="6077917" y="1887704"/>
            <a:ext cx="5897217" cy="3638453"/>
          </a:xfrm>
        </p:spPr>
        <p:txBody>
          <a:bodyPr/>
          <a:lstStyle/>
          <a:p>
            <a:pPr>
              <a:buFont typeface="Wingdings" panose="05000000000000000000" pitchFamily="2" charset="2"/>
              <a:buChar char="§"/>
            </a:pPr>
            <a:r>
              <a:rPr lang="en-US" sz="2000" dirty="0">
                <a:cs typeface="Times New Roman" panose="02020603050405020304" pitchFamily="18" charset="0"/>
              </a:rPr>
              <a:t>This project is about analysis of </a:t>
            </a:r>
            <a:r>
              <a:rPr lang="en-US" sz="2000" b="1" dirty="0">
                <a:cs typeface="Times New Roman" panose="02020603050405020304" pitchFamily="18" charset="0"/>
              </a:rPr>
              <a:t>Stock Market</a:t>
            </a:r>
            <a:r>
              <a:rPr lang="en-US" sz="2000" dirty="0">
                <a:cs typeface="Times New Roman" panose="02020603050405020304" pitchFamily="18" charset="0"/>
              </a:rPr>
              <a:t> using various software technologies like PYTHON,R etc.</a:t>
            </a:r>
          </a:p>
          <a:p>
            <a:pPr>
              <a:buFont typeface="Wingdings" panose="05000000000000000000" pitchFamily="2" charset="2"/>
              <a:buChar char="§"/>
            </a:pPr>
            <a:r>
              <a:rPr lang="en-US" sz="2000" dirty="0">
                <a:cs typeface="Times New Roman" panose="02020603050405020304" pitchFamily="18" charset="0"/>
              </a:rPr>
              <a:t>The dataset used in this project is </a:t>
            </a:r>
            <a:r>
              <a:rPr lang="en-US" sz="2000" b="1" dirty="0">
                <a:cs typeface="Times New Roman" panose="02020603050405020304" pitchFamily="18" charset="0"/>
              </a:rPr>
              <a:t>NIFTY-ENERGY.</a:t>
            </a:r>
          </a:p>
          <a:p>
            <a:pPr>
              <a:buFont typeface="Wingdings" panose="05000000000000000000" pitchFamily="2" charset="2"/>
              <a:buChar char="§"/>
            </a:pPr>
            <a:r>
              <a:rPr lang="en-US" sz="2000" dirty="0">
                <a:cs typeface="Times New Roman" panose="02020603050405020304" pitchFamily="18" charset="0"/>
              </a:rPr>
              <a:t>We have done a trend analysis of the NIFTY listed energy related companies (RELIANCE,ADANIGREENS,ADANITRANS) and tried to show the pricing trends and patterns.</a:t>
            </a:r>
            <a:endParaRPr lang="en-IN" sz="2000" dirty="0">
              <a:cs typeface="Times New Roman" panose="02020603050405020304" pitchFamily="18" charset="0"/>
            </a:endParaRPr>
          </a:p>
        </p:txBody>
      </p:sp>
      <p:pic>
        <p:nvPicPr>
          <p:cNvPr id="19" name="Picture 18">
            <a:extLst>
              <a:ext uri="{FF2B5EF4-FFF2-40B4-BE49-F238E27FC236}">
                <a16:creationId xmlns:a16="http://schemas.microsoft.com/office/drawing/2014/main" id="{1F3621BF-7897-14B8-ACDA-0024A5A3B37A}"/>
              </a:ext>
            </a:extLst>
          </p:cNvPr>
          <p:cNvPicPr>
            <a:picLocks noChangeAspect="1"/>
          </p:cNvPicPr>
          <p:nvPr/>
        </p:nvPicPr>
        <p:blipFill>
          <a:blip r:embed="rId4">
            <a:alphaModFix amt="70000"/>
          </a:blip>
          <a:stretch>
            <a:fillRect/>
          </a:stretch>
        </p:blipFill>
        <p:spPr>
          <a:xfrm>
            <a:off x="11375202" y="50297"/>
            <a:ext cx="743910" cy="743910"/>
          </a:xfrm>
          <a:prstGeom prst="rect">
            <a:avLst/>
          </a:prstGeom>
        </p:spPr>
      </p:pic>
    </p:spTree>
    <p:extLst>
      <p:ext uri="{BB962C8B-B14F-4D97-AF65-F5344CB8AC3E}">
        <p14:creationId xmlns:p14="http://schemas.microsoft.com/office/powerpoint/2010/main" val="132537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8552E9-E847-ADE9-BF32-C1B48387D6A5}"/>
              </a:ext>
            </a:extLst>
          </p:cNvPr>
          <p:cNvSpPr>
            <a:spLocks noGrp="1"/>
          </p:cNvSpPr>
          <p:nvPr>
            <p:ph type="sldNum" sz="quarter" idx="11"/>
          </p:nvPr>
        </p:nvSpPr>
        <p:spPr/>
        <p:txBody>
          <a:bodyPr/>
          <a:lstStyle/>
          <a:p>
            <a:fld id="{8C2E478F-E849-4A8C-AF1F-CBCC78A7CBFA}" type="slidenum">
              <a:rPr lang="en-US" smtClean="0"/>
              <a:t>40</a:t>
            </a:fld>
            <a:endParaRPr lang="en-US" dirty="0"/>
          </a:p>
        </p:txBody>
      </p:sp>
      <p:sp>
        <p:nvSpPr>
          <p:cNvPr id="4" name="Title 5">
            <a:extLst>
              <a:ext uri="{FF2B5EF4-FFF2-40B4-BE49-F238E27FC236}">
                <a16:creationId xmlns:a16="http://schemas.microsoft.com/office/drawing/2014/main" id="{635FF4E1-15D6-25C9-AEFB-3B12AB3904E6}"/>
              </a:ext>
              <a:ext uri="{C183D7F6-B498-43B3-948B-1728B52AA6E4}">
                <adec:decorative xmlns:adec="http://schemas.microsoft.com/office/drawing/2017/decorative" val="1"/>
              </a:ext>
            </a:extLst>
          </p:cNvPr>
          <p:cNvSpPr>
            <a:spLocks noGrp="1"/>
          </p:cNvSpPr>
          <p:nvPr>
            <p:ph type="title"/>
          </p:nvPr>
        </p:nvSpPr>
        <p:spPr>
          <a:xfrm>
            <a:off x="547894" y="198783"/>
            <a:ext cx="11001375" cy="510625"/>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Model building: </a:t>
            </a:r>
            <a:r>
              <a:rPr lang="en-US" sz="2800" dirty="0" err="1"/>
              <a:t>Arima</a:t>
            </a:r>
            <a:endParaRPr lang="en-US" sz="2800" dirty="0"/>
          </a:p>
        </p:txBody>
      </p:sp>
      <p:sp>
        <p:nvSpPr>
          <p:cNvPr id="2" name="Rectangle 1"/>
          <p:cNvSpPr/>
          <p:nvPr/>
        </p:nvSpPr>
        <p:spPr>
          <a:xfrm>
            <a:off x="182880" y="853333"/>
            <a:ext cx="9353006" cy="5632311"/>
          </a:xfrm>
          <a:prstGeom prst="rect">
            <a:avLst/>
          </a:prstGeom>
        </p:spPr>
        <p:txBody>
          <a:bodyPr wrap="square">
            <a:spAutoFit/>
          </a:bodyPr>
          <a:lstStyle/>
          <a:p>
            <a:pPr indent="-342900" algn="just">
              <a:spcAft>
                <a:spcPts val="600"/>
              </a:spcAft>
              <a:buFont typeface="Arial" panose="020B0604020202020204" pitchFamily="34" charset="0"/>
              <a:buChar char="•"/>
            </a:pPr>
            <a:r>
              <a:rPr lang="en-US" sz="2000" dirty="0">
                <a:cs typeface="Times New Roman" panose="02020603050405020304" pitchFamily="18" charset="0"/>
              </a:rPr>
              <a:t>ARIMA (Autoregressive Integrated Moving Average) is a commonly used time series model that combines three components to capture trends and patterns in data:</a:t>
            </a:r>
          </a:p>
          <a:p>
            <a:pPr marL="0" lvl="1" algn="just">
              <a:spcAft>
                <a:spcPts val="600"/>
              </a:spcAft>
            </a:pPr>
            <a:r>
              <a:rPr lang="en-US" sz="2000" dirty="0">
                <a:cs typeface="Times New Roman" panose="02020603050405020304" pitchFamily="18" charset="0"/>
              </a:rPr>
              <a:t>	1. Autoregression (AR): incorporates the dependence of the current value 	    on past values through a linear equation.</a:t>
            </a:r>
          </a:p>
          <a:p>
            <a:pPr marL="0" lvl="1" algn="just">
              <a:spcAft>
                <a:spcPts val="600"/>
              </a:spcAft>
            </a:pPr>
            <a:r>
              <a:rPr lang="en-US" sz="2000" dirty="0">
                <a:cs typeface="Times New Roman" panose="02020603050405020304" pitchFamily="18" charset="0"/>
              </a:rPr>
              <a:t>	2.Integration (I): uses differencing to remove trends and make the time 	  	   series stationary.</a:t>
            </a:r>
          </a:p>
          <a:p>
            <a:pPr marL="0" lvl="1" algn="just">
              <a:spcAft>
                <a:spcPts val="600"/>
              </a:spcAft>
            </a:pPr>
            <a:r>
              <a:rPr lang="en-US" sz="2000" dirty="0">
                <a:cs typeface="Times New Roman" panose="02020603050405020304" pitchFamily="18" charset="0"/>
              </a:rPr>
              <a:t>	3.Moving Average (MA): incorporates the dependence of the current 	  	   value on past errors through a linear equation.</a:t>
            </a:r>
          </a:p>
          <a:p>
            <a:pPr indent="-342900" algn="just">
              <a:spcAft>
                <a:spcPts val="600"/>
              </a:spcAft>
              <a:buFont typeface="Arial" panose="020B0604020202020204" pitchFamily="34" charset="0"/>
              <a:buChar char="•"/>
            </a:pPr>
            <a:r>
              <a:rPr lang="en-US" sz="2000" dirty="0">
                <a:cs typeface="Times New Roman" panose="02020603050405020304" pitchFamily="18" charset="0"/>
              </a:rPr>
              <a:t>ARIMA models are typically denoted as ARIMA(p, d, q), where p is the order of the autoregressive term, d is the degree of differencing, and q is the order of the moving average term.</a:t>
            </a:r>
          </a:p>
          <a:p>
            <a:pPr indent="-342900" algn="just">
              <a:spcAft>
                <a:spcPts val="600"/>
              </a:spcAft>
              <a:buFont typeface="Arial" panose="020B0604020202020204" pitchFamily="34" charset="0"/>
              <a:buChar char="•"/>
            </a:pPr>
            <a:r>
              <a:rPr lang="en-US" sz="2000" dirty="0">
                <a:cs typeface="Times New Roman" panose="02020603050405020304" pitchFamily="18" charset="0"/>
              </a:rPr>
              <a:t>In order to select the value with the least amount of error, we have used numerous combinations of p, q, and d values.</a:t>
            </a:r>
          </a:p>
          <a:p>
            <a:pPr indent="-342900" algn="just">
              <a:spcAft>
                <a:spcPts val="600"/>
              </a:spcAft>
              <a:buFont typeface="Arial" panose="020B0604020202020204" pitchFamily="34" charset="0"/>
              <a:buChar char="•"/>
            </a:pPr>
            <a:r>
              <a:rPr lang="en-US" sz="2000" dirty="0">
                <a:cs typeface="Times New Roman" panose="02020603050405020304" pitchFamily="18" charset="0"/>
              </a:rPr>
              <a:t>For RELIANCE stock, the RMSE score for the optimal ARIMA order (0, 0, 0) was 0.018.</a:t>
            </a:r>
          </a:p>
          <a:p>
            <a:pPr indent="-342900" algn="just">
              <a:spcAft>
                <a:spcPts val="600"/>
              </a:spcAft>
              <a:buFont typeface="Arial" panose="020B0604020202020204" pitchFamily="34" charset="0"/>
              <a:buChar char="•"/>
            </a:pPr>
            <a:r>
              <a:rPr lang="en-US" sz="2000" dirty="0">
                <a:cs typeface="Times New Roman" panose="02020603050405020304" pitchFamily="18" charset="0"/>
              </a:rPr>
              <a:t>For ADANIGREEN stock, the RMSE score for optimal ARIMA order (0,0,0) was 0.0434.</a:t>
            </a:r>
          </a:p>
          <a:p>
            <a:pPr indent="-342900" algn="just">
              <a:spcAft>
                <a:spcPts val="600"/>
              </a:spcAft>
              <a:buFont typeface="Arial" panose="020B0604020202020204" pitchFamily="34" charset="0"/>
              <a:buChar char="•"/>
            </a:pPr>
            <a:r>
              <a:rPr lang="en-US" sz="2000" dirty="0">
                <a:cs typeface="Times New Roman" panose="02020603050405020304" pitchFamily="18" charset="0"/>
              </a:rPr>
              <a:t>For ADANITRANS stock, the RMSE score for optimal ARIMA order (1,0,0) was 0.0399</a:t>
            </a:r>
            <a:endParaRPr lang="en-IN" sz="2000" dirty="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9411227" y="853333"/>
            <a:ext cx="2780773" cy="5769535"/>
          </a:xfrm>
          <a:prstGeom prst="rect">
            <a:avLst/>
          </a:prstGeom>
        </p:spPr>
      </p:pic>
    </p:spTree>
    <p:extLst>
      <p:ext uri="{BB962C8B-B14F-4D97-AF65-F5344CB8AC3E}">
        <p14:creationId xmlns:p14="http://schemas.microsoft.com/office/powerpoint/2010/main" val="323798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2AC21ED-AEA1-9C30-E90E-D96622C2CC49}"/>
              </a:ext>
            </a:extLst>
          </p:cNvPr>
          <p:cNvSpPr>
            <a:spLocks noGrp="1"/>
          </p:cNvSpPr>
          <p:nvPr>
            <p:ph type="sldNum" sz="quarter" idx="11"/>
          </p:nvPr>
        </p:nvSpPr>
        <p:spPr/>
        <p:txBody>
          <a:bodyPr/>
          <a:lstStyle/>
          <a:p>
            <a:fld id="{8C2E478F-E849-4A8C-AF1F-CBCC78A7CBFA}" type="slidenum">
              <a:rPr lang="en-US" smtClean="0"/>
              <a:t>41</a:t>
            </a:fld>
            <a:endParaRPr lang="en-US" dirty="0"/>
          </a:p>
        </p:txBody>
      </p:sp>
      <p:sp>
        <p:nvSpPr>
          <p:cNvPr id="4" name="Title 5">
            <a:extLst>
              <a:ext uri="{FF2B5EF4-FFF2-40B4-BE49-F238E27FC236}">
                <a16:creationId xmlns:a16="http://schemas.microsoft.com/office/drawing/2014/main" id="{451580E1-AAA4-FBC4-60BD-E3D684F4E0C3}"/>
              </a:ext>
              <a:ext uri="{C183D7F6-B498-43B3-948B-1728B52AA6E4}">
                <adec:decorative xmlns:adec="http://schemas.microsoft.com/office/drawing/2017/decorative" val="1"/>
              </a:ext>
            </a:extLst>
          </p:cNvPr>
          <p:cNvSpPr>
            <a:spLocks noGrp="1"/>
          </p:cNvSpPr>
          <p:nvPr>
            <p:ph type="title"/>
          </p:nvPr>
        </p:nvSpPr>
        <p:spPr>
          <a:xfrm>
            <a:off x="343522" y="198506"/>
            <a:ext cx="11305139" cy="649633"/>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Model building: </a:t>
            </a:r>
            <a:r>
              <a:rPr lang="en-US" sz="2800" dirty="0" err="1"/>
              <a:t>Fbprophet</a:t>
            </a:r>
            <a:endParaRPr lang="en-US" sz="2800" dirty="0"/>
          </a:p>
        </p:txBody>
      </p:sp>
      <p:sp>
        <p:nvSpPr>
          <p:cNvPr id="2" name="TextBox 1"/>
          <p:cNvSpPr txBox="1"/>
          <p:nvPr/>
        </p:nvSpPr>
        <p:spPr>
          <a:xfrm>
            <a:off x="457199" y="1175657"/>
            <a:ext cx="11191461"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cs typeface="Times New Roman" panose="02020603050405020304" pitchFamily="18" charset="0"/>
              </a:rPr>
              <a:t>The model is based on decomposing the time series into three main components: trend, seasonality and residual.</a:t>
            </a:r>
          </a:p>
          <a:p>
            <a:r>
              <a:rPr lang="en-US" sz="2000" dirty="0">
                <a:cs typeface="Times New Roman" panose="02020603050405020304" pitchFamily="18" charset="0"/>
              </a:rPr>
              <a:t> </a:t>
            </a:r>
          </a:p>
          <a:p>
            <a:pPr marL="342900" indent="-342900">
              <a:buFont typeface="Arial" panose="020B0604020202020204" pitchFamily="34" charset="0"/>
              <a:buChar char="•"/>
            </a:pPr>
            <a:r>
              <a:rPr lang="en-US" sz="2000" dirty="0">
                <a:cs typeface="Times New Roman" panose="02020603050405020304" pitchFamily="18" charset="0"/>
              </a:rPr>
              <a:t>The trend component represents the underlying pattern of the time series, while the seasonality component captures the periodic changes in the data, such as daily, weekly, or monthly fluctuations.</a:t>
            </a:r>
          </a:p>
          <a:p>
            <a:endParaRPr lang="en-US" sz="2000" dirty="0">
              <a:cs typeface="Times New Roman" panose="02020603050405020304" pitchFamily="18" charset="0"/>
            </a:endParaRPr>
          </a:p>
          <a:p>
            <a:pPr marL="342900" indent="-342900">
              <a:buFont typeface="Arial" panose="020B0604020202020204" pitchFamily="34" charset="0"/>
              <a:buChar char="•"/>
            </a:pPr>
            <a:r>
              <a:rPr lang="en-US" sz="2000" dirty="0">
                <a:cs typeface="Times New Roman" panose="02020603050405020304" pitchFamily="18" charset="0"/>
              </a:rPr>
              <a:t>We utilize daily seasonality and a multiplicative model for seasonality in the FBPROPHET model.</a:t>
            </a:r>
          </a:p>
          <a:p>
            <a:endParaRPr lang="en-US" sz="2000" dirty="0">
              <a:cs typeface="Times New Roman" panose="02020603050405020304" pitchFamily="18" charset="0"/>
            </a:endParaRPr>
          </a:p>
          <a:p>
            <a:pPr marL="342900" indent="-342900">
              <a:buFont typeface="Arial" panose="020B0604020202020204" pitchFamily="34" charset="0"/>
              <a:buChar char="•"/>
            </a:pPr>
            <a:r>
              <a:rPr lang="en-US" sz="2000" dirty="0">
                <a:cs typeface="Times New Roman" panose="02020603050405020304" pitchFamily="18" charset="0"/>
              </a:rPr>
              <a:t>The FBPROPHET model predicts RELIANCE stock with an accuracy of 86%.</a:t>
            </a:r>
          </a:p>
          <a:p>
            <a:endParaRPr lang="en-US" sz="2000" dirty="0">
              <a:cs typeface="Times New Roman" panose="02020603050405020304" pitchFamily="18" charset="0"/>
            </a:endParaRPr>
          </a:p>
          <a:p>
            <a:pPr marL="342900" indent="-342900">
              <a:buFont typeface="Arial" panose="020B0604020202020204" pitchFamily="34" charset="0"/>
              <a:buChar char="•"/>
            </a:pPr>
            <a:r>
              <a:rPr lang="en-US" sz="2000" dirty="0">
                <a:cs typeface="Times New Roman" panose="02020603050405020304" pitchFamily="18" charset="0"/>
              </a:rPr>
              <a:t>The FBPROPHET model predicts the pricing of ADANIGREEN with 93% accuracy.</a:t>
            </a:r>
          </a:p>
          <a:p>
            <a:endParaRPr lang="en-US" sz="2000" dirty="0">
              <a:cs typeface="Times New Roman" panose="02020603050405020304" pitchFamily="18" charset="0"/>
            </a:endParaRPr>
          </a:p>
          <a:p>
            <a:pPr marL="342900" indent="-342900">
              <a:buFont typeface="Arial" panose="020B0604020202020204" pitchFamily="34" charset="0"/>
              <a:buChar char="•"/>
            </a:pPr>
            <a:r>
              <a:rPr lang="en-US" sz="2000" dirty="0">
                <a:cs typeface="Times New Roman" panose="02020603050405020304" pitchFamily="18" charset="0"/>
              </a:rPr>
              <a:t>The FBPROPHET model has 96% accuracy for ADANITRANS stock.</a:t>
            </a:r>
            <a:endParaRPr lang="en-IN" sz="2000" dirty="0">
              <a:cs typeface="Times New Roman" panose="02020603050405020304" pitchFamily="18" charset="0"/>
            </a:endParaRPr>
          </a:p>
        </p:txBody>
      </p:sp>
    </p:spTree>
    <p:extLst>
      <p:ext uri="{BB962C8B-B14F-4D97-AF65-F5344CB8AC3E}">
        <p14:creationId xmlns:p14="http://schemas.microsoft.com/office/powerpoint/2010/main" val="141555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7A83C2-3879-7382-F443-820194AB54AB}"/>
              </a:ext>
            </a:extLst>
          </p:cNvPr>
          <p:cNvSpPr>
            <a:spLocks noGrp="1"/>
          </p:cNvSpPr>
          <p:nvPr>
            <p:ph type="sldNum" sz="quarter" idx="11"/>
          </p:nvPr>
        </p:nvSpPr>
        <p:spPr/>
        <p:txBody>
          <a:bodyPr/>
          <a:lstStyle/>
          <a:p>
            <a:fld id="{8C2E478F-E849-4A8C-AF1F-CBCC78A7CBFA}" type="slidenum">
              <a:rPr lang="en-US" smtClean="0"/>
              <a:t>42</a:t>
            </a:fld>
            <a:endParaRPr lang="en-US" dirty="0"/>
          </a:p>
        </p:txBody>
      </p:sp>
      <p:sp>
        <p:nvSpPr>
          <p:cNvPr id="4" name="Title 5">
            <a:extLst>
              <a:ext uri="{FF2B5EF4-FFF2-40B4-BE49-F238E27FC236}">
                <a16:creationId xmlns:a16="http://schemas.microsoft.com/office/drawing/2014/main" id="{FABA49D7-7D2B-365F-A626-A8C06DAD6989}"/>
              </a:ext>
              <a:ext uri="{C183D7F6-B498-43B3-948B-1728B52AA6E4}">
                <adec:decorative xmlns:adec="http://schemas.microsoft.com/office/drawing/2017/decorative" val="1"/>
              </a:ext>
            </a:extLst>
          </p:cNvPr>
          <p:cNvSpPr>
            <a:spLocks noGrp="1"/>
          </p:cNvSpPr>
          <p:nvPr>
            <p:ph type="title"/>
          </p:nvPr>
        </p:nvSpPr>
        <p:spPr>
          <a:xfrm>
            <a:off x="238539" y="172002"/>
            <a:ext cx="11358149" cy="530363"/>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Arima fbProphet</a:t>
            </a:r>
          </a:p>
        </p:txBody>
      </p:sp>
      <p:pic>
        <p:nvPicPr>
          <p:cNvPr id="5" name="Picture 4"/>
          <p:cNvPicPr>
            <a:picLocks noChangeAspect="1"/>
          </p:cNvPicPr>
          <p:nvPr/>
        </p:nvPicPr>
        <p:blipFill>
          <a:blip r:embed="rId2"/>
          <a:stretch>
            <a:fillRect/>
          </a:stretch>
        </p:blipFill>
        <p:spPr>
          <a:xfrm>
            <a:off x="4005775" y="1365541"/>
            <a:ext cx="4110782" cy="2599034"/>
          </a:xfrm>
          <a:prstGeom prst="rect">
            <a:avLst/>
          </a:prstGeom>
        </p:spPr>
      </p:pic>
      <p:pic>
        <p:nvPicPr>
          <p:cNvPr id="6" name="Picture 5"/>
          <p:cNvPicPr>
            <a:picLocks noChangeAspect="1"/>
          </p:cNvPicPr>
          <p:nvPr/>
        </p:nvPicPr>
        <p:blipFill>
          <a:blip r:embed="rId3"/>
          <a:stretch>
            <a:fillRect/>
          </a:stretch>
        </p:blipFill>
        <p:spPr>
          <a:xfrm>
            <a:off x="4088674" y="4165145"/>
            <a:ext cx="4062549" cy="2415695"/>
          </a:xfrm>
          <a:prstGeom prst="rect">
            <a:avLst/>
          </a:prstGeom>
        </p:spPr>
      </p:pic>
      <p:pic>
        <p:nvPicPr>
          <p:cNvPr id="7" name="Picture 6"/>
          <p:cNvPicPr>
            <a:picLocks noChangeAspect="1"/>
          </p:cNvPicPr>
          <p:nvPr/>
        </p:nvPicPr>
        <p:blipFill>
          <a:blip r:embed="rId4"/>
          <a:stretch>
            <a:fillRect/>
          </a:stretch>
        </p:blipFill>
        <p:spPr>
          <a:xfrm>
            <a:off x="238539" y="1342445"/>
            <a:ext cx="3379872" cy="2828925"/>
          </a:xfrm>
          <a:prstGeom prst="rect">
            <a:avLst/>
          </a:prstGeom>
        </p:spPr>
      </p:pic>
      <p:pic>
        <p:nvPicPr>
          <p:cNvPr id="8" name="Picture 7"/>
          <p:cNvPicPr>
            <a:picLocks noChangeAspect="1"/>
          </p:cNvPicPr>
          <p:nvPr/>
        </p:nvPicPr>
        <p:blipFill>
          <a:blip r:embed="rId5"/>
          <a:stretch>
            <a:fillRect/>
          </a:stretch>
        </p:blipFill>
        <p:spPr>
          <a:xfrm>
            <a:off x="238539" y="4268134"/>
            <a:ext cx="3379872" cy="2313659"/>
          </a:xfrm>
          <a:prstGeom prst="rect">
            <a:avLst/>
          </a:prstGeom>
        </p:spPr>
      </p:pic>
      <p:pic>
        <p:nvPicPr>
          <p:cNvPr id="9" name="Picture 8"/>
          <p:cNvPicPr>
            <a:picLocks noChangeAspect="1"/>
          </p:cNvPicPr>
          <p:nvPr/>
        </p:nvPicPr>
        <p:blipFill>
          <a:blip r:embed="rId6"/>
          <a:stretch>
            <a:fillRect/>
          </a:stretch>
        </p:blipFill>
        <p:spPr>
          <a:xfrm>
            <a:off x="8503921" y="1182661"/>
            <a:ext cx="3489296" cy="2859340"/>
          </a:xfrm>
          <a:prstGeom prst="rect">
            <a:avLst/>
          </a:prstGeom>
        </p:spPr>
      </p:pic>
      <p:pic>
        <p:nvPicPr>
          <p:cNvPr id="10" name="Picture 9"/>
          <p:cNvPicPr>
            <a:picLocks noChangeAspect="1"/>
          </p:cNvPicPr>
          <p:nvPr/>
        </p:nvPicPr>
        <p:blipFill>
          <a:blip r:embed="rId7"/>
          <a:stretch>
            <a:fillRect/>
          </a:stretch>
        </p:blipFill>
        <p:spPr>
          <a:xfrm>
            <a:off x="8621487" y="4166098"/>
            <a:ext cx="3371730" cy="2415695"/>
          </a:xfrm>
          <a:prstGeom prst="rect">
            <a:avLst/>
          </a:prstGeom>
        </p:spPr>
      </p:pic>
      <p:sp>
        <p:nvSpPr>
          <p:cNvPr id="11" name="TextBox 10"/>
          <p:cNvSpPr txBox="1"/>
          <p:nvPr/>
        </p:nvSpPr>
        <p:spPr>
          <a:xfrm>
            <a:off x="365760" y="813329"/>
            <a:ext cx="3383280" cy="369332"/>
          </a:xfrm>
          <a:prstGeom prst="rect">
            <a:avLst/>
          </a:prstGeom>
          <a:noFill/>
        </p:spPr>
        <p:txBody>
          <a:bodyPr wrap="square" rtlCol="0">
            <a:spAutoFit/>
          </a:bodyPr>
          <a:lstStyle/>
          <a:p>
            <a:pPr marL="285750" indent="-285750" algn="ctr">
              <a:buFont typeface="Arial" panose="020B0604020202020204" pitchFamily="34" charset="0"/>
              <a:buChar char="•"/>
            </a:pPr>
            <a:r>
              <a:rPr lang="en-IN" dirty="0"/>
              <a:t>RELIANCE</a:t>
            </a:r>
          </a:p>
        </p:txBody>
      </p:sp>
      <p:sp>
        <p:nvSpPr>
          <p:cNvPr id="14" name="TextBox 13"/>
          <p:cNvSpPr txBox="1"/>
          <p:nvPr/>
        </p:nvSpPr>
        <p:spPr>
          <a:xfrm>
            <a:off x="4088674" y="748494"/>
            <a:ext cx="3852456" cy="369332"/>
          </a:xfrm>
          <a:prstGeom prst="rect">
            <a:avLst/>
          </a:prstGeom>
          <a:noFill/>
        </p:spPr>
        <p:txBody>
          <a:bodyPr wrap="square" rtlCol="0">
            <a:spAutoFit/>
          </a:bodyPr>
          <a:lstStyle/>
          <a:p>
            <a:pPr marL="285750" indent="-285750" algn="ctr">
              <a:buFont typeface="Arial" panose="020B0604020202020204" pitchFamily="34" charset="0"/>
              <a:buChar char="•"/>
            </a:pPr>
            <a:r>
              <a:rPr lang="en-IN" dirty="0"/>
              <a:t>ADANIGREEN</a:t>
            </a:r>
          </a:p>
        </p:txBody>
      </p:sp>
      <p:sp>
        <p:nvSpPr>
          <p:cNvPr id="15" name="TextBox 14"/>
          <p:cNvSpPr txBox="1"/>
          <p:nvPr/>
        </p:nvSpPr>
        <p:spPr>
          <a:xfrm>
            <a:off x="8621488" y="738863"/>
            <a:ext cx="3371730" cy="369332"/>
          </a:xfrm>
          <a:prstGeom prst="rect">
            <a:avLst/>
          </a:prstGeom>
          <a:noFill/>
        </p:spPr>
        <p:txBody>
          <a:bodyPr wrap="square" rtlCol="0">
            <a:spAutoFit/>
          </a:bodyPr>
          <a:lstStyle/>
          <a:p>
            <a:pPr marL="285750" indent="-285750" algn="ctr">
              <a:buFont typeface="Arial" panose="020B0604020202020204" pitchFamily="34" charset="0"/>
              <a:buChar char="•"/>
            </a:pPr>
            <a:r>
              <a:rPr lang="en-IN" dirty="0"/>
              <a:t>ADANITRANS</a:t>
            </a:r>
          </a:p>
        </p:txBody>
      </p:sp>
    </p:spTree>
    <p:extLst>
      <p:ext uri="{BB962C8B-B14F-4D97-AF65-F5344CB8AC3E}">
        <p14:creationId xmlns:p14="http://schemas.microsoft.com/office/powerpoint/2010/main" val="74359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E6100B-9116-683A-3D76-4EC14B353E6D}"/>
              </a:ext>
            </a:extLst>
          </p:cNvPr>
          <p:cNvSpPr>
            <a:spLocks noGrp="1"/>
          </p:cNvSpPr>
          <p:nvPr>
            <p:ph type="sldNum" sz="quarter" idx="11"/>
          </p:nvPr>
        </p:nvSpPr>
        <p:spPr/>
        <p:txBody>
          <a:bodyPr/>
          <a:lstStyle/>
          <a:p>
            <a:fld id="{8C2E478F-E849-4A8C-AF1F-CBCC78A7CBFA}" type="slidenum">
              <a:rPr lang="en-US" smtClean="0"/>
              <a:t>43</a:t>
            </a:fld>
            <a:endParaRPr lang="en-US" dirty="0"/>
          </a:p>
        </p:txBody>
      </p:sp>
      <p:sp>
        <p:nvSpPr>
          <p:cNvPr id="4" name="Title 5">
            <a:extLst>
              <a:ext uri="{FF2B5EF4-FFF2-40B4-BE49-F238E27FC236}">
                <a16:creationId xmlns:a16="http://schemas.microsoft.com/office/drawing/2014/main" id="{C1A89772-767A-BFFD-8BDD-00461B8AE674}"/>
              </a:ext>
              <a:ext uri="{C183D7F6-B498-43B3-948B-1728B52AA6E4}">
                <adec:decorative xmlns:adec="http://schemas.microsoft.com/office/drawing/2017/decorative" val="1"/>
              </a:ext>
            </a:extLst>
          </p:cNvPr>
          <p:cNvSpPr>
            <a:spLocks noGrp="1"/>
          </p:cNvSpPr>
          <p:nvPr>
            <p:ph type="title"/>
          </p:nvPr>
        </p:nvSpPr>
        <p:spPr>
          <a:xfrm>
            <a:off x="595312" y="24572"/>
            <a:ext cx="11001375" cy="545271"/>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LSTM(Long-short term memory)</a:t>
            </a:r>
          </a:p>
        </p:txBody>
      </p:sp>
      <p:sp>
        <p:nvSpPr>
          <p:cNvPr id="2" name="Rectangle 1"/>
          <p:cNvSpPr/>
          <p:nvPr/>
        </p:nvSpPr>
        <p:spPr>
          <a:xfrm>
            <a:off x="595311" y="801181"/>
            <a:ext cx="11001375" cy="5016758"/>
          </a:xfrm>
          <a:prstGeom prst="rect">
            <a:avLst/>
          </a:prstGeom>
        </p:spPr>
        <p:txBody>
          <a:bodyPr wrap="square">
            <a:spAutoFit/>
          </a:bodyPr>
          <a:lstStyle/>
          <a:p>
            <a:pPr marL="285750" indent="-285750" algn="just">
              <a:buFont typeface="Arial" panose="020B0604020202020204" pitchFamily="34" charset="0"/>
              <a:buChar char="•"/>
            </a:pPr>
            <a:r>
              <a:rPr lang="en-US" sz="2000" dirty="0">
                <a:solidFill>
                  <a:srgbClr val="374151"/>
                </a:solidFill>
                <a:cs typeface="Times New Roman" panose="02020603050405020304" pitchFamily="18" charset="0"/>
              </a:rPr>
              <a:t>Long Short-Term Memory (LSTM) is a type of recurrent neural network (RNN) that is commonly used for time-series prediction tasks, including stock market prediction. LSTM networks are particularly useful for these tasks because they are able to retain information over long periods of time and can learn to recognize patterns in the data.</a:t>
            </a:r>
          </a:p>
          <a:p>
            <a:pPr algn="just"/>
            <a:endParaRPr lang="en-US" sz="2000" dirty="0">
              <a:solidFill>
                <a:srgbClr val="374151"/>
              </a:solidFill>
              <a:cs typeface="Times New Roman" panose="02020603050405020304" pitchFamily="18" charset="0"/>
            </a:endParaRPr>
          </a:p>
          <a:p>
            <a:pPr marL="285750" indent="-285750" algn="just">
              <a:buFont typeface="Arial" panose="020B0604020202020204" pitchFamily="34" charset="0"/>
              <a:buChar char="•"/>
            </a:pPr>
            <a:r>
              <a:rPr lang="en-US" sz="2000" dirty="0">
                <a:solidFill>
                  <a:srgbClr val="374151"/>
                </a:solidFill>
                <a:cs typeface="Times New Roman" panose="02020603050405020304" pitchFamily="18" charset="0"/>
              </a:rPr>
              <a:t>Using both the Adam optimizer and the RELU activation function, we developed an LSTM model for the prediction of Reliance Stock. We obtained an RMSE value of 0.0469 using the LSTM model.</a:t>
            </a:r>
          </a:p>
          <a:p>
            <a:pPr algn="just"/>
            <a:endParaRPr lang="en-US" sz="2000" dirty="0">
              <a:solidFill>
                <a:srgbClr val="374151"/>
              </a:solidFill>
              <a:cs typeface="Times New Roman" panose="02020603050405020304" pitchFamily="18" charset="0"/>
            </a:endParaRPr>
          </a:p>
          <a:p>
            <a:pPr marL="285750" indent="-285750" algn="just">
              <a:buFont typeface="Arial" panose="020B0604020202020204" pitchFamily="34" charset="0"/>
              <a:buChar char="•"/>
            </a:pPr>
            <a:r>
              <a:rPr lang="en-US" sz="2000" dirty="0">
                <a:solidFill>
                  <a:srgbClr val="374151"/>
                </a:solidFill>
                <a:cs typeface="Times New Roman" panose="02020603050405020304" pitchFamily="18" charset="0"/>
              </a:rPr>
              <a:t>We created an LSTM model for predicting the price of ADANIGREEN using both the RMSProp optimizer and the linear activation function. The RMSE value we obtained using the LSTM model is 0.0497.</a:t>
            </a:r>
          </a:p>
          <a:p>
            <a:pPr algn="just"/>
            <a:endParaRPr lang="en-US" sz="2000" dirty="0">
              <a:solidFill>
                <a:srgbClr val="374151"/>
              </a:solidFill>
              <a:cs typeface="Times New Roman" panose="02020603050405020304" pitchFamily="18" charset="0"/>
            </a:endParaRPr>
          </a:p>
          <a:p>
            <a:pPr marL="285750" indent="-285750" algn="just">
              <a:buFont typeface="Arial" panose="020B0604020202020204" pitchFamily="34" charset="0"/>
              <a:buChar char="•"/>
            </a:pPr>
            <a:r>
              <a:rPr lang="en-US" sz="2000" dirty="0">
                <a:solidFill>
                  <a:srgbClr val="374151"/>
                </a:solidFill>
                <a:cs typeface="Times New Roman" panose="02020603050405020304" pitchFamily="18" charset="0"/>
              </a:rPr>
              <a:t>The linear activation function and Adam optimizer functions were used in the LSTM model we created for the prediction of ADANITRANS stock. The RMSE value derived was 0.0608.</a:t>
            </a:r>
          </a:p>
          <a:p>
            <a:pPr algn="just"/>
            <a:br>
              <a:rPr lang="en-US" sz="2000" dirty="0">
                <a:cs typeface="Times New Roman" panose="02020603050405020304" pitchFamily="18" charset="0"/>
              </a:rPr>
            </a:br>
            <a:endParaRPr lang="en-IN" sz="2000" dirty="0">
              <a:cs typeface="Times New Roman" panose="02020603050405020304" pitchFamily="18" charset="0"/>
            </a:endParaRPr>
          </a:p>
        </p:txBody>
      </p:sp>
    </p:spTree>
    <p:extLst>
      <p:ext uri="{BB962C8B-B14F-4D97-AF65-F5344CB8AC3E}">
        <p14:creationId xmlns:p14="http://schemas.microsoft.com/office/powerpoint/2010/main" val="5051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E6100B-9116-683A-3D76-4EC14B353E6D}"/>
              </a:ext>
            </a:extLst>
          </p:cNvPr>
          <p:cNvSpPr>
            <a:spLocks noGrp="1"/>
          </p:cNvSpPr>
          <p:nvPr>
            <p:ph type="sldNum" sz="quarter" idx="11"/>
          </p:nvPr>
        </p:nvSpPr>
        <p:spPr/>
        <p:txBody>
          <a:bodyPr/>
          <a:lstStyle/>
          <a:p>
            <a:fld id="{8C2E478F-E849-4A8C-AF1F-CBCC78A7CBFA}" type="slidenum">
              <a:rPr lang="en-US" smtClean="0"/>
              <a:t>44</a:t>
            </a:fld>
            <a:endParaRPr lang="en-US" dirty="0"/>
          </a:p>
        </p:txBody>
      </p:sp>
      <p:sp>
        <p:nvSpPr>
          <p:cNvPr id="4" name="Title 5">
            <a:extLst>
              <a:ext uri="{FF2B5EF4-FFF2-40B4-BE49-F238E27FC236}">
                <a16:creationId xmlns:a16="http://schemas.microsoft.com/office/drawing/2014/main" id="{C1A89772-767A-BFFD-8BDD-00461B8AE674}"/>
              </a:ext>
              <a:ext uri="{C183D7F6-B498-43B3-948B-1728B52AA6E4}">
                <adec:decorative xmlns:adec="http://schemas.microsoft.com/office/drawing/2017/decorative" val="1"/>
              </a:ext>
            </a:extLst>
          </p:cNvPr>
          <p:cNvSpPr>
            <a:spLocks noGrp="1"/>
          </p:cNvSpPr>
          <p:nvPr>
            <p:ph type="title"/>
          </p:nvPr>
        </p:nvSpPr>
        <p:spPr>
          <a:xfrm>
            <a:off x="595312" y="24572"/>
            <a:ext cx="11001375" cy="545271"/>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LSTM(Long-short term memory)</a:t>
            </a:r>
          </a:p>
        </p:txBody>
      </p:sp>
      <p:pic>
        <p:nvPicPr>
          <p:cNvPr id="2" name="Picture 1"/>
          <p:cNvPicPr>
            <a:picLocks noChangeAspect="1"/>
          </p:cNvPicPr>
          <p:nvPr/>
        </p:nvPicPr>
        <p:blipFill>
          <a:blip r:embed="rId2"/>
          <a:stretch>
            <a:fillRect/>
          </a:stretch>
        </p:blipFill>
        <p:spPr>
          <a:xfrm>
            <a:off x="1619795" y="2793782"/>
            <a:ext cx="10373422" cy="1841887"/>
          </a:xfrm>
          <a:prstGeom prst="rect">
            <a:avLst/>
          </a:prstGeom>
        </p:spPr>
      </p:pic>
      <p:pic>
        <p:nvPicPr>
          <p:cNvPr id="5" name="Picture 4"/>
          <p:cNvPicPr>
            <a:picLocks noChangeAspect="1"/>
          </p:cNvPicPr>
          <p:nvPr/>
        </p:nvPicPr>
        <p:blipFill>
          <a:blip r:embed="rId3"/>
          <a:stretch>
            <a:fillRect/>
          </a:stretch>
        </p:blipFill>
        <p:spPr>
          <a:xfrm>
            <a:off x="1528354" y="675286"/>
            <a:ext cx="10464863" cy="2013053"/>
          </a:xfrm>
          <a:prstGeom prst="rect">
            <a:avLst/>
          </a:prstGeom>
        </p:spPr>
      </p:pic>
      <p:pic>
        <p:nvPicPr>
          <p:cNvPr id="6" name="Picture 5"/>
          <p:cNvPicPr>
            <a:picLocks noChangeAspect="1"/>
          </p:cNvPicPr>
          <p:nvPr/>
        </p:nvPicPr>
        <p:blipFill>
          <a:blip r:embed="rId4"/>
          <a:stretch>
            <a:fillRect/>
          </a:stretch>
        </p:blipFill>
        <p:spPr>
          <a:xfrm>
            <a:off x="1619795" y="4741111"/>
            <a:ext cx="10373422" cy="2055099"/>
          </a:xfrm>
          <a:prstGeom prst="rect">
            <a:avLst/>
          </a:prstGeom>
        </p:spPr>
      </p:pic>
      <p:sp>
        <p:nvSpPr>
          <p:cNvPr id="7" name="TextBox 6"/>
          <p:cNvSpPr txBox="1"/>
          <p:nvPr/>
        </p:nvSpPr>
        <p:spPr>
          <a:xfrm>
            <a:off x="182881" y="886901"/>
            <a:ext cx="1436914" cy="5909310"/>
          </a:xfrm>
          <a:prstGeom prst="rect">
            <a:avLst/>
          </a:prstGeom>
          <a:noFill/>
        </p:spPr>
        <p:txBody>
          <a:bodyPr wrap="square" rtlCol="0">
            <a:spAutoFit/>
          </a:bodyPr>
          <a:lstStyle/>
          <a:p>
            <a:pPr algn="ctr"/>
            <a:r>
              <a:rPr lang="en-IN" dirty="0"/>
              <a:t>Reliance</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dirty="0"/>
              <a:t>ADANIGREEN</a:t>
            </a:r>
          </a:p>
          <a:p>
            <a:endParaRPr lang="en-IN" dirty="0"/>
          </a:p>
          <a:p>
            <a:endParaRPr lang="en-IN" dirty="0"/>
          </a:p>
          <a:p>
            <a:endParaRPr lang="en-IN" dirty="0"/>
          </a:p>
          <a:p>
            <a:endParaRPr lang="en-IN" dirty="0"/>
          </a:p>
          <a:p>
            <a:endParaRPr lang="en-IN" dirty="0"/>
          </a:p>
          <a:p>
            <a:endParaRPr lang="en-IN" dirty="0"/>
          </a:p>
          <a:p>
            <a:endParaRPr lang="en-IN" dirty="0"/>
          </a:p>
          <a:p>
            <a:r>
              <a:rPr lang="en-IN" dirty="0"/>
              <a:t>ADANITRANS</a:t>
            </a:r>
          </a:p>
          <a:p>
            <a:endParaRPr lang="en-IN" dirty="0"/>
          </a:p>
          <a:p>
            <a:endParaRPr lang="en-IN" dirty="0"/>
          </a:p>
          <a:p>
            <a:endParaRPr lang="en-IN" dirty="0"/>
          </a:p>
        </p:txBody>
      </p:sp>
    </p:spTree>
    <p:extLst>
      <p:ext uri="{BB962C8B-B14F-4D97-AF65-F5344CB8AC3E}">
        <p14:creationId xmlns:p14="http://schemas.microsoft.com/office/powerpoint/2010/main" val="222964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5277D4-A6BA-7B2C-B346-A7E4F3C5B654}"/>
              </a:ext>
            </a:extLst>
          </p:cNvPr>
          <p:cNvSpPr>
            <a:spLocks noGrp="1"/>
          </p:cNvSpPr>
          <p:nvPr>
            <p:ph type="sldNum" sz="quarter" idx="11"/>
          </p:nvPr>
        </p:nvSpPr>
        <p:spPr/>
        <p:txBody>
          <a:bodyPr/>
          <a:lstStyle/>
          <a:p>
            <a:fld id="{8C2E478F-E849-4A8C-AF1F-CBCC78A7CBFA}" type="slidenum">
              <a:rPr lang="en-US" smtClean="0"/>
              <a:t>45</a:t>
            </a:fld>
            <a:endParaRPr lang="en-US" dirty="0"/>
          </a:p>
        </p:txBody>
      </p:sp>
      <p:sp>
        <p:nvSpPr>
          <p:cNvPr id="4" name="Title 5">
            <a:extLst>
              <a:ext uri="{FF2B5EF4-FFF2-40B4-BE49-F238E27FC236}">
                <a16:creationId xmlns:a16="http://schemas.microsoft.com/office/drawing/2014/main" id="{9F93BBB9-3970-1296-5927-A385F16423CC}"/>
              </a:ext>
              <a:ext uri="{C183D7F6-B498-43B3-948B-1728B52AA6E4}">
                <adec:decorative xmlns:adec="http://schemas.microsoft.com/office/drawing/2017/decorative" val="1"/>
              </a:ext>
            </a:extLst>
          </p:cNvPr>
          <p:cNvSpPr>
            <a:spLocks noGrp="1"/>
          </p:cNvSpPr>
          <p:nvPr>
            <p:ph type="title"/>
          </p:nvPr>
        </p:nvSpPr>
        <p:spPr>
          <a:xfrm>
            <a:off x="595312" y="393693"/>
            <a:ext cx="11001375" cy="59662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MODEL BUILDING Inference </a:t>
            </a:r>
          </a:p>
        </p:txBody>
      </p:sp>
      <p:sp>
        <p:nvSpPr>
          <p:cNvPr id="2" name="TextBox 1"/>
          <p:cNvSpPr txBox="1"/>
          <p:nvPr/>
        </p:nvSpPr>
        <p:spPr>
          <a:xfrm>
            <a:off x="595312" y="1410788"/>
            <a:ext cx="10953957" cy="2123658"/>
          </a:xfrm>
          <a:prstGeom prst="rect">
            <a:avLst/>
          </a:prstGeom>
          <a:noFill/>
        </p:spPr>
        <p:txBody>
          <a:bodyPr wrap="square" rtlCol="0">
            <a:spAutoFit/>
          </a:bodyPr>
          <a:lstStyle/>
          <a:p>
            <a:pPr marL="342900" indent="-342900" algn="just">
              <a:buFont typeface="Arial" panose="020B0604020202020204" pitchFamily="34" charset="0"/>
              <a:buChar char="•"/>
            </a:pPr>
            <a:r>
              <a:rPr lang="en-US" sz="2200" dirty="0">
                <a:cs typeface="Times New Roman" panose="02020603050405020304" pitchFamily="18" charset="0"/>
              </a:rPr>
              <a:t>For the stocks of RELIANCE, ADANIGREEN, and ADANITRANS, we tested several models to estimate the stock market closing price. We then showed the KNN, ARIMA, FBPROPHET, and LSTM models.</a:t>
            </a:r>
          </a:p>
          <a:p>
            <a:pPr algn="just"/>
            <a:endParaRPr lang="en-US" sz="2200" dirty="0">
              <a:cs typeface="Times New Roman" panose="02020603050405020304" pitchFamily="18" charset="0"/>
            </a:endParaRPr>
          </a:p>
          <a:p>
            <a:pPr marL="342900" indent="-342900" algn="just">
              <a:buFont typeface="Arial" panose="020B0604020202020204" pitchFamily="34" charset="0"/>
              <a:buChar char="•"/>
            </a:pPr>
            <a:r>
              <a:rPr lang="en-US" sz="2200" dirty="0">
                <a:cs typeface="Times New Roman" panose="02020603050405020304" pitchFamily="18" charset="0"/>
              </a:rPr>
              <a:t>The model with the highest accuracy and lowest RMSE values out of all the models we tried is the FBPROPHET model, which is followed by the LSTM model.</a:t>
            </a:r>
            <a:endParaRPr lang="en-IN" sz="2200" dirty="0">
              <a:cs typeface="Times New Roman" panose="02020603050405020304" pitchFamily="18" charset="0"/>
            </a:endParaRPr>
          </a:p>
        </p:txBody>
      </p:sp>
    </p:spTree>
    <p:extLst>
      <p:ext uri="{BB962C8B-B14F-4D97-AF65-F5344CB8AC3E}">
        <p14:creationId xmlns:p14="http://schemas.microsoft.com/office/powerpoint/2010/main" val="280537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0343" y="875211"/>
            <a:ext cx="10438926" cy="4140926"/>
          </a:xfrm>
        </p:spPr>
        <p:txBody>
          <a:bodyPr/>
          <a:lstStyle/>
          <a:p>
            <a:r>
              <a:rPr lang="en-US" b="1" cap="none" dirty="0">
                <a:solidFill>
                  <a:schemeClr val="bg1"/>
                </a:solidFill>
                <a:latin typeface="Arial"/>
                <a:ea typeface="Arial"/>
                <a:cs typeface="Arial"/>
                <a:sym typeface="Arial"/>
              </a:rPr>
              <a:t>Mo</a:t>
            </a:r>
            <a:r>
              <a:rPr lang="en-US" b="1" cap="none" dirty="0">
                <a:solidFill>
                  <a:srgbClr val="002776"/>
                </a:solidFill>
                <a:latin typeface="Arial"/>
                <a:ea typeface="Arial"/>
                <a:cs typeface="Arial"/>
                <a:sym typeface="Arial"/>
              </a:rPr>
              <a:t> </a:t>
            </a:r>
            <a:r>
              <a:rPr lang="en-US" b="1" cap="none" dirty="0">
                <a:solidFill>
                  <a:schemeClr val="bg1"/>
                </a:solidFill>
                <a:latin typeface="Arial"/>
                <a:ea typeface="Arial"/>
                <a:cs typeface="Arial"/>
                <a:sym typeface="Arial"/>
              </a:rPr>
              <a:t>del Deployment</a:t>
            </a:r>
            <a:endParaRPr lang="en-US" dirty="0"/>
          </a:p>
        </p:txBody>
      </p:sp>
      <p:sp>
        <p:nvSpPr>
          <p:cNvPr id="3" name="Slide Number Placeholder 2"/>
          <p:cNvSpPr>
            <a:spLocks noGrp="1"/>
          </p:cNvSpPr>
          <p:nvPr>
            <p:ph type="sldNum" sz="quarter" idx="11"/>
          </p:nvPr>
        </p:nvSpPr>
        <p:spPr/>
        <p:txBody>
          <a:bodyPr/>
          <a:lstStyle/>
          <a:p>
            <a:fld id="{8C2E478F-E849-4A8C-AF1F-CBCC78A7CBFA}" type="slidenum">
              <a:rPr lang="en-US" smtClean="0"/>
              <a:t>46</a:t>
            </a:fld>
            <a:endParaRPr lang="en-US" dirty="0"/>
          </a:p>
        </p:txBody>
      </p:sp>
      <p:pic>
        <p:nvPicPr>
          <p:cNvPr id="6146" name="Picture 2">
            <a:extLst>
              <a:ext uri="{FF2B5EF4-FFF2-40B4-BE49-F238E27FC236}">
                <a16:creationId xmlns:a16="http://schemas.microsoft.com/office/drawing/2014/main" id="{63271D7F-09EE-E4B6-583B-48C84E358D0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t="14588" r="-196" b="-1"/>
          <a:stretch/>
        </p:blipFill>
        <p:spPr bwMode="auto">
          <a:xfrm>
            <a:off x="23813" y="24572"/>
            <a:ext cx="12168187" cy="6819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31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t>47</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19" y="1534177"/>
            <a:ext cx="4983321" cy="1124037"/>
          </a:xfrm>
          <a:prstGeom prst="rect">
            <a:avLst/>
          </a:prstGeom>
        </p:spPr>
      </p:pic>
      <p:sp>
        <p:nvSpPr>
          <p:cNvPr id="9" name="Rectangle 8"/>
          <p:cNvSpPr/>
          <p:nvPr/>
        </p:nvSpPr>
        <p:spPr>
          <a:xfrm>
            <a:off x="879566" y="5052200"/>
            <a:ext cx="6096000" cy="369332"/>
          </a:xfrm>
          <a:prstGeom prst="rect">
            <a:avLst/>
          </a:prstGeom>
        </p:spPr>
        <p:txBody>
          <a:bodyPr>
            <a:spAutoFit/>
          </a:bodyPr>
          <a:lstStyle/>
          <a:p>
            <a:pPr>
              <a:buClr>
                <a:srgbClr val="B31166"/>
              </a:buClr>
            </a:pPr>
            <a:r>
              <a:rPr lang="en-US" dirty="0"/>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18" y="2901825"/>
            <a:ext cx="4983322" cy="374904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6409" y="1543975"/>
            <a:ext cx="5771072" cy="249997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2888" y="4340819"/>
            <a:ext cx="5790861" cy="1609213"/>
          </a:xfrm>
          <a:prstGeom prst="rect">
            <a:avLst/>
          </a:prstGeom>
        </p:spPr>
      </p:pic>
      <p:sp>
        <p:nvSpPr>
          <p:cNvPr id="11" name="Title 5">
            <a:extLst>
              <a:ext uri="{FF2B5EF4-FFF2-40B4-BE49-F238E27FC236}">
                <a16:creationId xmlns:a16="http://schemas.microsoft.com/office/drawing/2014/main" id="{9F93BBB9-3970-1296-5927-A385F16423CC}"/>
              </a:ext>
              <a:ext uri="{C183D7F6-B498-43B3-948B-1728B52AA6E4}">
                <adec:decorative xmlns:adec="http://schemas.microsoft.com/office/drawing/2017/decorative" val="1"/>
              </a:ext>
            </a:extLst>
          </p:cNvPr>
          <p:cNvSpPr>
            <a:spLocks noGrp="1"/>
          </p:cNvSpPr>
          <p:nvPr>
            <p:ph type="title"/>
          </p:nvPr>
        </p:nvSpPr>
        <p:spPr>
          <a:xfrm>
            <a:off x="594518" y="422503"/>
            <a:ext cx="11002963" cy="629301"/>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Forecasting future codes</a:t>
            </a:r>
          </a:p>
        </p:txBody>
      </p:sp>
    </p:spTree>
    <p:extLst>
      <p:ext uri="{BB962C8B-B14F-4D97-AF65-F5344CB8AC3E}">
        <p14:creationId xmlns:p14="http://schemas.microsoft.com/office/powerpoint/2010/main" val="337873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t>48</a:t>
            </a:fld>
            <a:endParaRPr lang="en-US" dirty="0"/>
          </a:p>
        </p:txBody>
      </p:sp>
      <p:sp>
        <p:nvSpPr>
          <p:cNvPr id="4" name="Title 5">
            <a:extLst>
              <a:ext uri="{FF2B5EF4-FFF2-40B4-BE49-F238E27FC236}">
                <a16:creationId xmlns:a16="http://schemas.microsoft.com/office/drawing/2014/main" id="{9F93BBB9-3970-1296-5927-A385F16423CC}"/>
              </a:ext>
              <a:ext uri="{C183D7F6-B498-43B3-948B-1728B52AA6E4}">
                <adec:decorative xmlns:adec="http://schemas.microsoft.com/office/drawing/2017/decorative" val="1"/>
              </a:ext>
            </a:extLst>
          </p:cNvPr>
          <p:cNvSpPr>
            <a:spLocks noGrp="1"/>
          </p:cNvSpPr>
          <p:nvPr>
            <p:ph type="title"/>
          </p:nvPr>
        </p:nvSpPr>
        <p:spPr>
          <a:xfrm>
            <a:off x="594518" y="663424"/>
            <a:ext cx="11002963" cy="498072"/>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 </a:t>
            </a:r>
          </a:p>
        </p:txBody>
      </p:sp>
      <p:sp>
        <p:nvSpPr>
          <p:cNvPr id="5" name="Rectangle 4"/>
          <p:cNvSpPr/>
          <p:nvPr/>
        </p:nvSpPr>
        <p:spPr>
          <a:xfrm>
            <a:off x="801858" y="5749891"/>
            <a:ext cx="10747411" cy="954107"/>
          </a:xfrm>
          <a:prstGeom prst="rect">
            <a:avLst/>
          </a:prstGeom>
        </p:spPr>
        <p:txBody>
          <a:bodyPr wrap="square">
            <a:spAutoFit/>
          </a:bodyPr>
          <a:lstStyle/>
          <a:p>
            <a:pPr marL="285750" indent="-285750" algn="just">
              <a:buFont typeface="Arial" panose="020B0604020202020204" pitchFamily="34" charset="0"/>
              <a:buChar char="•"/>
            </a:pPr>
            <a:r>
              <a:rPr lang="en-US" sz="2800" dirty="0">
                <a:cs typeface="Times New Roman" panose="02020603050405020304" pitchFamily="18" charset="0"/>
              </a:rPr>
              <a:t>Enter the company name and number of days to be forecast and click on the predict.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19" y="1746025"/>
            <a:ext cx="9973332" cy="3941884"/>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18" y="1371600"/>
            <a:ext cx="10410825" cy="4114800"/>
          </a:xfrm>
          <a:prstGeom prst="rect">
            <a:avLst/>
          </a:prstGeom>
        </p:spPr>
      </p:pic>
      <p:sp>
        <p:nvSpPr>
          <p:cNvPr id="8" name="Title 5">
            <a:extLst>
              <a:ext uri="{FF2B5EF4-FFF2-40B4-BE49-F238E27FC236}">
                <a16:creationId xmlns:a16="http://schemas.microsoft.com/office/drawing/2014/main" id="{9F93BBB9-3970-1296-5927-A385F16423CC}"/>
              </a:ext>
              <a:ext uri="{C183D7F6-B498-43B3-948B-1728B52AA6E4}">
                <adec:decorative xmlns:adec="http://schemas.microsoft.com/office/drawing/2017/decorative" val="1"/>
              </a:ext>
            </a:extLst>
          </p:cNvPr>
          <p:cNvSpPr txBox="1">
            <a:spLocks/>
          </p:cNvSpPr>
          <p:nvPr/>
        </p:nvSpPr>
        <p:spPr>
          <a:xfrm>
            <a:off x="594518" y="479310"/>
            <a:ext cx="11002963" cy="682186"/>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800" dirty="0"/>
              <a:t>Forecasting using </a:t>
            </a:r>
            <a:r>
              <a:rPr lang="en-US" sz="2800" dirty="0" err="1"/>
              <a:t>streamlit</a:t>
            </a:r>
            <a:endParaRPr lang="en-US" sz="2800" dirty="0"/>
          </a:p>
        </p:txBody>
      </p:sp>
    </p:spTree>
    <p:extLst>
      <p:ext uri="{BB962C8B-B14F-4D97-AF65-F5344CB8AC3E}">
        <p14:creationId xmlns:p14="http://schemas.microsoft.com/office/powerpoint/2010/main" val="118647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519" y="663423"/>
            <a:ext cx="11002962" cy="523869"/>
          </a:xfrm>
        </p:spPr>
        <p:txBody>
          <a:bodyPr/>
          <a:lstStyle/>
          <a:p>
            <a:endParaRPr lang="en-US" dirty="0"/>
          </a:p>
        </p:txBody>
      </p:sp>
      <p:sp>
        <p:nvSpPr>
          <p:cNvPr id="3" name="Slide Number Placeholder 2"/>
          <p:cNvSpPr>
            <a:spLocks noGrp="1"/>
          </p:cNvSpPr>
          <p:nvPr>
            <p:ph type="sldNum" sz="quarter" idx="11"/>
          </p:nvPr>
        </p:nvSpPr>
        <p:spPr/>
        <p:txBody>
          <a:bodyPr/>
          <a:lstStyle/>
          <a:p>
            <a:fld id="{8C2E478F-E849-4A8C-AF1F-CBCC78A7CBFA}" type="slidenum">
              <a:rPr lang="en-US" smtClean="0"/>
              <a:t>49</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948" y="2135718"/>
            <a:ext cx="3656595" cy="246240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3544" y="2135718"/>
            <a:ext cx="3971108" cy="256467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4652" y="2135717"/>
            <a:ext cx="3971109" cy="2441311"/>
          </a:xfrm>
          <a:prstGeom prst="rect">
            <a:avLst/>
          </a:prstGeom>
        </p:spPr>
      </p:pic>
      <p:sp>
        <p:nvSpPr>
          <p:cNvPr id="12" name="Rectangle 11"/>
          <p:cNvSpPr/>
          <p:nvPr/>
        </p:nvSpPr>
        <p:spPr>
          <a:xfrm>
            <a:off x="1856935" y="5337999"/>
            <a:ext cx="8187397" cy="461665"/>
          </a:xfrm>
          <a:prstGeom prst="rect">
            <a:avLst/>
          </a:prstGeom>
        </p:spPr>
        <p:txBody>
          <a:bodyPr wrap="square">
            <a:spAutoFit/>
          </a:bodyPr>
          <a:lstStyle/>
          <a:p>
            <a:pPr marL="342900" indent="-342900" algn="just">
              <a:buFont typeface="Arial" panose="020B0604020202020204" pitchFamily="34" charset="0"/>
              <a:buChar char="•"/>
            </a:pPr>
            <a:r>
              <a:rPr lang="en-US" sz="2400" dirty="0">
                <a:cs typeface="Times New Roman" panose="02020603050405020304" pitchFamily="18" charset="0"/>
              </a:rPr>
              <a:t>The above graph included daily, weekly, and monthly trading</a:t>
            </a:r>
            <a:r>
              <a:rPr lang="en-US" dirty="0">
                <a:latin typeface="Times New Roman" panose="02020603050405020304" pitchFamily="18" charset="0"/>
                <a:cs typeface="Times New Roman" panose="02020603050405020304" pitchFamily="18" charset="0"/>
              </a:rPr>
              <a:t>.</a:t>
            </a:r>
          </a:p>
        </p:txBody>
      </p:sp>
      <p:sp>
        <p:nvSpPr>
          <p:cNvPr id="13" name="Title 5">
            <a:extLst>
              <a:ext uri="{FF2B5EF4-FFF2-40B4-BE49-F238E27FC236}">
                <a16:creationId xmlns:a16="http://schemas.microsoft.com/office/drawing/2014/main" id="{9F93BBB9-3970-1296-5927-A385F16423CC}"/>
              </a:ext>
              <a:ext uri="{C183D7F6-B498-43B3-948B-1728B52AA6E4}">
                <adec:decorative xmlns:adec="http://schemas.microsoft.com/office/drawing/2017/decorative" val="1"/>
              </a:ext>
            </a:extLst>
          </p:cNvPr>
          <p:cNvSpPr txBox="1">
            <a:spLocks/>
          </p:cNvSpPr>
          <p:nvPr/>
        </p:nvSpPr>
        <p:spPr>
          <a:xfrm>
            <a:off x="594519" y="505106"/>
            <a:ext cx="11002962" cy="682186"/>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800" dirty="0"/>
              <a:t> model deployment visualization</a:t>
            </a:r>
          </a:p>
        </p:txBody>
      </p:sp>
    </p:spTree>
    <p:extLst>
      <p:ext uri="{BB962C8B-B14F-4D97-AF65-F5344CB8AC3E}">
        <p14:creationId xmlns:p14="http://schemas.microsoft.com/office/powerpoint/2010/main" val="58007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r>
              <a:rPr lang="en-US" dirty="0"/>
              <a:t>Meet the team</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213711"/>
            <a:ext cx="3607009" cy="4209307"/>
          </a:xfrm>
        </p:spPr>
        <p:txBody>
          <a:bodyPr>
            <a:normAutofit/>
          </a:bodyPr>
          <a:lstStyle/>
          <a:p>
            <a:pPr>
              <a:buFont typeface="Wingdings" panose="05000000000000000000" pitchFamily="2" charset="2"/>
              <a:buChar char="§"/>
            </a:pPr>
            <a:r>
              <a:rPr lang="en-IN" sz="2000" dirty="0">
                <a:cs typeface="Times New Roman" panose="02020603050405020304" pitchFamily="18" charset="0"/>
              </a:rPr>
              <a:t>AISHWARYA RAUT</a:t>
            </a:r>
            <a:endParaRPr lang="en-US" sz="1500" dirty="0">
              <a:cs typeface="Times New Roman" panose="02020603050405020304" pitchFamily="18" charset="0"/>
            </a:endParaRPr>
          </a:p>
          <a:p>
            <a:pPr>
              <a:buFont typeface="Wingdings" panose="05000000000000000000" pitchFamily="2" charset="2"/>
              <a:buChar char="§"/>
            </a:pPr>
            <a:r>
              <a:rPr lang="en-IN" sz="2000" dirty="0">
                <a:cs typeface="Times New Roman" panose="02020603050405020304" pitchFamily="18" charset="0"/>
              </a:rPr>
              <a:t>ERRI.APARNA</a:t>
            </a:r>
          </a:p>
          <a:p>
            <a:pPr>
              <a:buFont typeface="Wingdings" panose="05000000000000000000" pitchFamily="2" charset="2"/>
              <a:buChar char="§"/>
            </a:pPr>
            <a:r>
              <a:rPr lang="en-IN" sz="2000" dirty="0">
                <a:cs typeface="Times New Roman" panose="02020603050405020304" pitchFamily="18" charset="0"/>
              </a:rPr>
              <a:t>PRIYAJA NAYAK</a:t>
            </a:r>
          </a:p>
          <a:p>
            <a:pPr>
              <a:buFont typeface="Wingdings" panose="05000000000000000000" pitchFamily="2" charset="2"/>
              <a:buChar char="§"/>
            </a:pPr>
            <a:r>
              <a:rPr lang="en-IN" sz="2000" dirty="0">
                <a:cs typeface="Times New Roman" panose="02020603050405020304" pitchFamily="18" charset="0"/>
              </a:rPr>
              <a:t>SHASHIDHAR KAMBAR</a:t>
            </a:r>
          </a:p>
          <a:p>
            <a:pPr>
              <a:buFont typeface="Wingdings" panose="05000000000000000000" pitchFamily="2" charset="2"/>
              <a:buChar char="§"/>
            </a:pPr>
            <a:r>
              <a:rPr lang="en-IN" sz="2000" dirty="0">
                <a:cs typeface="Times New Roman" panose="02020603050405020304" pitchFamily="18" charset="0"/>
              </a:rPr>
              <a:t>ASHISH VIDHATE</a:t>
            </a:r>
            <a:endParaRPr lang="en-US" sz="1500" dirty="0">
              <a:cs typeface="Times New Roman" panose="02020603050405020304" pitchFamily="18" charset="0"/>
            </a:endParaRPr>
          </a:p>
          <a:p>
            <a:pPr>
              <a:buFont typeface="Wingdings" panose="05000000000000000000" pitchFamily="2" charset="2"/>
              <a:buChar char="§"/>
            </a:pPr>
            <a:r>
              <a:rPr lang="en-IN" sz="2000" dirty="0">
                <a:cs typeface="Times New Roman" panose="02020603050405020304" pitchFamily="18" charset="0"/>
              </a:rPr>
              <a:t>SACHIN KV</a:t>
            </a:r>
          </a:p>
          <a:p>
            <a:pPr>
              <a:buFont typeface="Wingdings" panose="05000000000000000000" pitchFamily="2" charset="2"/>
              <a:buChar char="§"/>
            </a:pPr>
            <a:r>
              <a:rPr lang="en-IN" sz="2000" dirty="0">
                <a:cs typeface="Times New Roman" panose="02020603050405020304" pitchFamily="18" charset="0"/>
              </a:rPr>
              <a:t>HARSHAD DHOTRE</a:t>
            </a:r>
          </a:p>
          <a:p>
            <a:pPr>
              <a:buFont typeface="Wingdings" panose="05000000000000000000" pitchFamily="2" charset="2"/>
              <a:buChar char="§"/>
            </a:pPr>
            <a:r>
              <a:rPr lang="en-IN" sz="2000" dirty="0">
                <a:cs typeface="Times New Roman" panose="02020603050405020304" pitchFamily="18" charset="0"/>
              </a:rPr>
              <a:t>BARUN JENA</a:t>
            </a:r>
          </a:p>
          <a:p>
            <a:pPr marL="0" indent="0">
              <a:lnSpc>
                <a:spcPct val="100000"/>
              </a:lnSpc>
              <a:buNone/>
            </a:pPr>
            <a:endParaRPr lang="en-US" sz="15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p:txBody>
          <a:bodyPr/>
          <a:lstStyle/>
          <a:p>
            <a:fld id="{8C2E478F-E849-4A8C-AF1F-CBCC78A7CBFA}" type="slidenum">
              <a:rPr lang="en-US" smtClean="0"/>
              <a:t>5</a:t>
            </a:fld>
            <a:endParaRPr lang="en-US" dirty="0"/>
          </a:p>
        </p:txBody>
      </p:sp>
      <p:pic>
        <p:nvPicPr>
          <p:cNvPr id="2" name="Picture 1">
            <a:extLst>
              <a:ext uri="{FF2B5EF4-FFF2-40B4-BE49-F238E27FC236}">
                <a16:creationId xmlns:a16="http://schemas.microsoft.com/office/drawing/2014/main" id="{9D6A932A-FCCE-CB01-9CFB-900650522124}"/>
              </a:ext>
            </a:extLst>
          </p:cNvPr>
          <p:cNvPicPr>
            <a:picLocks noChangeAspect="1"/>
          </p:cNvPicPr>
          <p:nvPr/>
        </p:nvPicPr>
        <p:blipFill>
          <a:blip r:embed="rId3"/>
          <a:stretch>
            <a:fillRect/>
          </a:stretch>
        </p:blipFill>
        <p:spPr>
          <a:xfrm>
            <a:off x="11399288" y="40398"/>
            <a:ext cx="743910" cy="743910"/>
          </a:xfrm>
          <a:prstGeom prst="rect">
            <a:avLst/>
          </a:prstGeom>
        </p:spPr>
      </p:pic>
      <p:pic>
        <p:nvPicPr>
          <p:cNvPr id="25" name="Picture 24">
            <a:extLst>
              <a:ext uri="{FF2B5EF4-FFF2-40B4-BE49-F238E27FC236}">
                <a16:creationId xmlns:a16="http://schemas.microsoft.com/office/drawing/2014/main" id="{8B7F09B2-A310-BC9E-FA31-A43D5D6F0195}"/>
              </a:ext>
            </a:extLst>
          </p:cNvPr>
          <p:cNvPicPr>
            <a:picLocks noChangeAspect="1"/>
          </p:cNvPicPr>
          <p:nvPr/>
        </p:nvPicPr>
        <p:blipFill>
          <a:blip r:embed="rId4"/>
          <a:stretch>
            <a:fillRect/>
          </a:stretch>
        </p:blipFill>
        <p:spPr>
          <a:xfrm>
            <a:off x="193807" y="185462"/>
            <a:ext cx="2431827" cy="2009097"/>
          </a:xfrm>
          <a:prstGeom prst="rect">
            <a:avLst/>
          </a:prstGeom>
        </p:spPr>
      </p:pic>
      <p:pic>
        <p:nvPicPr>
          <p:cNvPr id="29" name="Picture 28">
            <a:extLst>
              <a:ext uri="{FF2B5EF4-FFF2-40B4-BE49-F238E27FC236}">
                <a16:creationId xmlns:a16="http://schemas.microsoft.com/office/drawing/2014/main" id="{BAEFFFC0-6B40-BD7D-0B28-B3533ED3CAF7}"/>
              </a:ext>
            </a:extLst>
          </p:cNvPr>
          <p:cNvPicPr>
            <a:picLocks noChangeAspect="1"/>
          </p:cNvPicPr>
          <p:nvPr/>
        </p:nvPicPr>
        <p:blipFill>
          <a:blip r:embed="rId5"/>
          <a:stretch>
            <a:fillRect/>
          </a:stretch>
        </p:blipFill>
        <p:spPr>
          <a:xfrm>
            <a:off x="5129664" y="207610"/>
            <a:ext cx="2152659" cy="1986949"/>
          </a:xfrm>
          <a:prstGeom prst="rect">
            <a:avLst/>
          </a:prstGeom>
        </p:spPr>
      </p:pic>
      <p:pic>
        <p:nvPicPr>
          <p:cNvPr id="31" name="Picture 30">
            <a:extLst>
              <a:ext uri="{FF2B5EF4-FFF2-40B4-BE49-F238E27FC236}">
                <a16:creationId xmlns:a16="http://schemas.microsoft.com/office/drawing/2014/main" id="{EA2068B2-C689-FD3A-61B2-4C2A91C4AF25}"/>
              </a:ext>
            </a:extLst>
          </p:cNvPr>
          <p:cNvPicPr>
            <a:picLocks noChangeAspect="1"/>
          </p:cNvPicPr>
          <p:nvPr/>
        </p:nvPicPr>
        <p:blipFill>
          <a:blip r:embed="rId6"/>
          <a:stretch>
            <a:fillRect/>
          </a:stretch>
        </p:blipFill>
        <p:spPr>
          <a:xfrm>
            <a:off x="240984" y="4769915"/>
            <a:ext cx="2384650" cy="1880950"/>
          </a:xfrm>
          <a:prstGeom prst="rect">
            <a:avLst/>
          </a:prstGeom>
        </p:spPr>
      </p:pic>
      <p:pic>
        <p:nvPicPr>
          <p:cNvPr id="35" name="Picture 34">
            <a:extLst>
              <a:ext uri="{FF2B5EF4-FFF2-40B4-BE49-F238E27FC236}">
                <a16:creationId xmlns:a16="http://schemas.microsoft.com/office/drawing/2014/main" id="{20097102-B964-B009-E3AC-276A461F8DC4}"/>
              </a:ext>
            </a:extLst>
          </p:cNvPr>
          <p:cNvPicPr>
            <a:picLocks noChangeAspect="1"/>
          </p:cNvPicPr>
          <p:nvPr/>
        </p:nvPicPr>
        <p:blipFill>
          <a:blip r:embed="rId7"/>
          <a:stretch>
            <a:fillRect/>
          </a:stretch>
        </p:blipFill>
        <p:spPr>
          <a:xfrm>
            <a:off x="2788005" y="4778078"/>
            <a:ext cx="2763709" cy="1923168"/>
          </a:xfrm>
          <a:prstGeom prst="rect">
            <a:avLst/>
          </a:prstGeom>
        </p:spPr>
      </p:pic>
      <p:pic>
        <p:nvPicPr>
          <p:cNvPr id="15" name="Picture 14">
            <a:extLst>
              <a:ext uri="{FF2B5EF4-FFF2-40B4-BE49-F238E27FC236}">
                <a16:creationId xmlns:a16="http://schemas.microsoft.com/office/drawing/2014/main" id="{17D00684-A664-1360-C40A-2C926E69349A}"/>
              </a:ext>
            </a:extLst>
          </p:cNvPr>
          <p:cNvPicPr>
            <a:picLocks noChangeAspect="1"/>
          </p:cNvPicPr>
          <p:nvPr/>
        </p:nvPicPr>
        <p:blipFill rotWithShape="1">
          <a:blip r:embed="rId8"/>
          <a:srcRect l="6075" t="5057" r="4897"/>
          <a:stretch/>
        </p:blipFill>
        <p:spPr>
          <a:xfrm>
            <a:off x="2805925" y="185462"/>
            <a:ext cx="1921871" cy="2009097"/>
          </a:xfrm>
          <a:prstGeom prst="rect">
            <a:avLst/>
          </a:prstGeom>
        </p:spPr>
      </p:pic>
      <p:pic>
        <p:nvPicPr>
          <p:cNvPr id="16" name="Picture 15">
            <a:extLst>
              <a:ext uri="{FF2B5EF4-FFF2-40B4-BE49-F238E27FC236}">
                <a16:creationId xmlns:a16="http://schemas.microsoft.com/office/drawing/2014/main" id="{74D6663B-7701-7890-7635-AA3E12F37CEC}"/>
              </a:ext>
            </a:extLst>
          </p:cNvPr>
          <p:cNvPicPr>
            <a:picLocks noChangeAspect="1"/>
          </p:cNvPicPr>
          <p:nvPr/>
        </p:nvPicPr>
        <p:blipFill>
          <a:blip r:embed="rId9"/>
          <a:stretch>
            <a:fillRect/>
          </a:stretch>
        </p:blipFill>
        <p:spPr>
          <a:xfrm>
            <a:off x="297157" y="2310619"/>
            <a:ext cx="1921871" cy="2015490"/>
          </a:xfrm>
          <a:prstGeom prst="rect">
            <a:avLst/>
          </a:prstGeom>
        </p:spPr>
      </p:pic>
      <p:pic>
        <p:nvPicPr>
          <p:cNvPr id="17" name="Picture 16">
            <a:extLst>
              <a:ext uri="{FF2B5EF4-FFF2-40B4-BE49-F238E27FC236}">
                <a16:creationId xmlns:a16="http://schemas.microsoft.com/office/drawing/2014/main" id="{FD2F4FC1-86FB-280B-184E-F7041B1C13B7}"/>
              </a:ext>
            </a:extLst>
          </p:cNvPr>
          <p:cNvPicPr>
            <a:picLocks noChangeAspect="1"/>
          </p:cNvPicPr>
          <p:nvPr/>
        </p:nvPicPr>
        <p:blipFill>
          <a:blip r:embed="rId10"/>
          <a:stretch>
            <a:fillRect/>
          </a:stretch>
        </p:blipFill>
        <p:spPr>
          <a:xfrm>
            <a:off x="5335604" y="2310619"/>
            <a:ext cx="1921871" cy="2015490"/>
          </a:xfrm>
          <a:prstGeom prst="rect">
            <a:avLst/>
          </a:prstGeom>
        </p:spPr>
      </p:pic>
      <p:pic>
        <p:nvPicPr>
          <p:cNvPr id="18" name="Picture 17">
            <a:extLst>
              <a:ext uri="{FF2B5EF4-FFF2-40B4-BE49-F238E27FC236}">
                <a16:creationId xmlns:a16="http://schemas.microsoft.com/office/drawing/2014/main" id="{60A57837-F2FD-3DFD-B55C-E2F7CBBADB65}"/>
              </a:ext>
            </a:extLst>
          </p:cNvPr>
          <p:cNvPicPr>
            <a:picLocks noChangeAspect="1"/>
          </p:cNvPicPr>
          <p:nvPr/>
        </p:nvPicPr>
        <p:blipFill>
          <a:blip r:embed="rId3"/>
          <a:stretch>
            <a:fillRect/>
          </a:stretch>
        </p:blipFill>
        <p:spPr>
          <a:xfrm>
            <a:off x="2805925" y="2480633"/>
            <a:ext cx="2019723" cy="2019723"/>
          </a:xfrm>
          <a:prstGeom prst="rect">
            <a:avLst/>
          </a:prstGeom>
        </p:spPr>
      </p:pic>
      <p:pic>
        <p:nvPicPr>
          <p:cNvPr id="4" name="Picture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56351" y="4799187"/>
            <a:ext cx="1880950" cy="1880950"/>
          </a:xfrm>
          <a:prstGeom prst="rect">
            <a:avLst/>
          </a:prstGeom>
        </p:spPr>
      </p:pic>
    </p:spTree>
    <p:extLst>
      <p:ext uri="{BB962C8B-B14F-4D97-AF65-F5344CB8AC3E}">
        <p14:creationId xmlns:p14="http://schemas.microsoft.com/office/powerpoint/2010/main" val="272036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t>50</a:t>
            </a:fld>
            <a:endParaRPr lang="en-US" dirty="0"/>
          </a:p>
        </p:txBody>
      </p:sp>
      <p:sp>
        <p:nvSpPr>
          <p:cNvPr id="5" name="Rectangle 4"/>
          <p:cNvSpPr/>
          <p:nvPr/>
        </p:nvSpPr>
        <p:spPr>
          <a:xfrm>
            <a:off x="661182" y="1143768"/>
            <a:ext cx="11110061" cy="3939540"/>
          </a:xfrm>
          <a:prstGeom prst="rect">
            <a:avLst/>
          </a:prstGeom>
        </p:spPr>
        <p:txBody>
          <a:bodyPr wrap="square">
            <a:spAutoFit/>
          </a:bodyPr>
          <a:lstStyle/>
          <a:p>
            <a:pPr marL="342900" indent="-342900" algn="just">
              <a:spcBef>
                <a:spcPts val="600"/>
              </a:spcBef>
              <a:buFont typeface="Wingdings" panose="05000000000000000000" pitchFamily="2" charset="2"/>
              <a:buChar char="§"/>
            </a:pPr>
            <a:r>
              <a:rPr lang="en-US" sz="2000" dirty="0">
                <a:cs typeface="Times New Roman" panose="02020603050405020304" pitchFamily="18" charset="0"/>
              </a:rPr>
              <a:t>While trying multiple models, many models showed minimal accuracy which we had to discard.</a:t>
            </a:r>
          </a:p>
          <a:p>
            <a:pPr marL="342900" indent="-342900" algn="just">
              <a:spcBef>
                <a:spcPts val="600"/>
              </a:spcBef>
              <a:buFont typeface="Wingdings" panose="05000000000000000000" pitchFamily="2" charset="2"/>
              <a:buChar char="§"/>
            </a:pPr>
            <a:r>
              <a:rPr lang="en-US" sz="2000" dirty="0">
                <a:cs typeface="Times New Roman" panose="02020603050405020304" pitchFamily="18" charset="0"/>
              </a:rPr>
              <a:t>The accuracy and RSME values changed as the system changed.</a:t>
            </a:r>
          </a:p>
          <a:p>
            <a:pPr marL="342900" indent="-342900" algn="just">
              <a:spcBef>
                <a:spcPts val="600"/>
              </a:spcBef>
              <a:buFont typeface="Wingdings" panose="05000000000000000000" pitchFamily="2" charset="2"/>
              <a:buChar char="§"/>
            </a:pPr>
            <a:r>
              <a:rPr lang="en-US" sz="2000" dirty="0">
                <a:cs typeface="Times New Roman" panose="02020603050405020304" pitchFamily="18" charset="0"/>
              </a:rPr>
              <a:t>Use of new models in the project which required deeper understanding posed a challenge for model building.</a:t>
            </a:r>
          </a:p>
          <a:p>
            <a:pPr marL="342900" indent="-342900" algn="just">
              <a:spcBef>
                <a:spcPts val="600"/>
              </a:spcBef>
              <a:buFont typeface="Wingdings" panose="05000000000000000000" pitchFamily="2" charset="2"/>
              <a:buChar char="§"/>
            </a:pPr>
            <a:r>
              <a:rPr lang="en-US" sz="2000" dirty="0">
                <a:cs typeface="Times New Roman" panose="02020603050405020304" pitchFamily="18" charset="0"/>
              </a:rPr>
              <a:t>The code was too long, every time we have to run the libraries again and again which wasted a lot of time.</a:t>
            </a:r>
          </a:p>
          <a:p>
            <a:pPr marL="342900" indent="-342900" algn="just">
              <a:spcBef>
                <a:spcPts val="600"/>
              </a:spcBef>
              <a:buFont typeface="Wingdings" panose="05000000000000000000" pitchFamily="2" charset="2"/>
              <a:buChar char="§"/>
            </a:pPr>
            <a:r>
              <a:rPr lang="en-US" sz="2000" dirty="0">
                <a:cs typeface="Times New Roman" panose="02020603050405020304" pitchFamily="18" charset="0"/>
              </a:rPr>
              <a:t>Availability of team members on schedule due to different engagements.</a:t>
            </a:r>
          </a:p>
          <a:p>
            <a:pPr marL="342900" indent="-342900" algn="just">
              <a:spcBef>
                <a:spcPts val="600"/>
              </a:spcBef>
              <a:buFont typeface="Wingdings" panose="05000000000000000000" pitchFamily="2" charset="2"/>
              <a:buChar char="§"/>
            </a:pPr>
            <a:r>
              <a:rPr lang="en-US" sz="2000" dirty="0">
                <a:cs typeface="Times New Roman" panose="02020603050405020304" pitchFamily="18" charset="0"/>
              </a:rPr>
              <a:t>Understanding and thought process of team members was different so it was difficult to come into a consensus.</a:t>
            </a:r>
          </a:p>
          <a:p>
            <a:pPr marL="285750" indent="-285750" algn="just">
              <a:spcBef>
                <a:spcPts val="600"/>
              </a:spcBef>
              <a:buFont typeface="Arial" panose="020B0604020202020204" pitchFamily="34" charset="0"/>
              <a:buChar char="•"/>
            </a:pPr>
            <a:endParaRPr lang="en-US" sz="2000" dirty="0">
              <a:cs typeface="Times New Roman" panose="02020603050405020304" pitchFamily="18" charset="0"/>
            </a:endParaRPr>
          </a:p>
          <a:p>
            <a:pPr marL="285750" indent="-285750">
              <a:buFont typeface="Arial" panose="020B0604020202020204" pitchFamily="34" charset="0"/>
              <a:buChar char="•"/>
            </a:pPr>
            <a:endParaRPr lang="en-US" sz="2000" dirty="0">
              <a:cs typeface="Times New Roman" panose="02020603050405020304" pitchFamily="18" charset="0"/>
            </a:endParaRPr>
          </a:p>
        </p:txBody>
      </p:sp>
      <p:sp>
        <p:nvSpPr>
          <p:cNvPr id="6" name="Title 5">
            <a:extLst>
              <a:ext uri="{FF2B5EF4-FFF2-40B4-BE49-F238E27FC236}">
                <a16:creationId xmlns:a16="http://schemas.microsoft.com/office/drawing/2014/main" id="{9F93BBB9-3970-1296-5927-A385F16423CC}"/>
              </a:ext>
              <a:ext uri="{C183D7F6-B498-43B3-948B-1728B52AA6E4}">
                <adec:decorative xmlns:adec="http://schemas.microsoft.com/office/drawing/2017/decorative" val="1"/>
              </a:ext>
            </a:extLst>
          </p:cNvPr>
          <p:cNvSpPr txBox="1">
            <a:spLocks/>
          </p:cNvSpPr>
          <p:nvPr/>
        </p:nvSpPr>
        <p:spPr>
          <a:xfrm>
            <a:off x="661182" y="169027"/>
            <a:ext cx="11110061" cy="682186"/>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200" dirty="0"/>
              <a:t>Challenges</a:t>
            </a:r>
          </a:p>
        </p:txBody>
      </p:sp>
    </p:spTree>
    <p:extLst>
      <p:ext uri="{BB962C8B-B14F-4D97-AF65-F5344CB8AC3E}">
        <p14:creationId xmlns:p14="http://schemas.microsoft.com/office/powerpoint/2010/main" val="175644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a:xfrm>
            <a:off x="5089402" y="211699"/>
            <a:ext cx="5897218" cy="884238"/>
          </a:xfrm>
        </p:spPr>
        <p:txBody>
          <a:bodyPr/>
          <a:lstStyle/>
          <a:p>
            <a:pPr algn="ctr"/>
            <a:r>
              <a:rPr lang="en-US" dirty="0"/>
              <a:t>conclusion</a:t>
            </a:r>
          </a:p>
        </p:txBody>
      </p:sp>
      <p:pic>
        <p:nvPicPr>
          <p:cNvPr id="6" name="Picture Placeholder 5" descr="person staring at blueprints on a brick wall">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3161211" cy="6858000"/>
          </a:xfrm>
        </p:spPr>
      </p:pic>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3370217" y="1069137"/>
            <a:ext cx="8395063" cy="5044280"/>
          </a:xfrm>
        </p:spPr>
        <p:txBody>
          <a:bodyPr>
            <a:noAutofit/>
          </a:bodyPr>
          <a:lstStyle/>
          <a:p>
            <a:pPr algn="just">
              <a:buFont typeface="Wingdings" panose="05000000000000000000" pitchFamily="2" charset="2"/>
              <a:buChar char="§"/>
            </a:pPr>
            <a:r>
              <a:rPr lang="en-US" sz="2000" dirty="0">
                <a:cs typeface="Times New Roman" panose="02020603050405020304" pitchFamily="18" charset="0"/>
              </a:rPr>
              <a:t>Reliance has more traders than other equities, therefore its closing price rises over time. Market capitalization has grown for Reliance over the period. With less risk, Reliance offers high daily returns. The cumulative return on dependence has decreased to lower the returns, but it still equals to your initial investment. Investors are more prone to often buy and sell dependence stocks.</a:t>
            </a:r>
          </a:p>
          <a:p>
            <a:pPr algn="just">
              <a:buFont typeface="Wingdings" panose="05000000000000000000" pitchFamily="2" charset="2"/>
              <a:buChar char="§"/>
            </a:pPr>
            <a:r>
              <a:rPr lang="en-US" sz="2000" dirty="0">
                <a:cs typeface="Times New Roman" panose="02020603050405020304" pitchFamily="18" charset="0"/>
              </a:rPr>
              <a:t>ADANITRANS' closing price rises over time even when there are fewer dealers. In terms of market capitalization, ADANITRANS is second to RELIANCE. ADANITRANS' daily return is higher than Reliance's, but lower than ADANIGREENS'. Recently, traders have begun to sell equities here</a:t>
            </a:r>
            <a:r>
              <a:rPr lang="en-US" sz="2000" dirty="0">
                <a:latin typeface="Times New Roman" panose="02020603050405020304" pitchFamily="18" charset="0"/>
                <a:cs typeface="Times New Roman" panose="02020603050405020304" pitchFamily="18" charset="0"/>
              </a:rPr>
              <a:t>.</a:t>
            </a:r>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51</a:t>
            </a:fld>
            <a:endParaRPr lang="en-US" dirty="0"/>
          </a:p>
        </p:txBody>
      </p:sp>
      <p:pic>
        <p:nvPicPr>
          <p:cNvPr id="3" name="Picture 2">
            <a:extLst>
              <a:ext uri="{FF2B5EF4-FFF2-40B4-BE49-F238E27FC236}">
                <a16:creationId xmlns:a16="http://schemas.microsoft.com/office/drawing/2014/main" id="{1AC1C9D6-1560-EF75-5239-DA4194EA471B}"/>
              </a:ext>
            </a:extLst>
          </p:cNvPr>
          <p:cNvPicPr>
            <a:picLocks noChangeAspect="1"/>
          </p:cNvPicPr>
          <p:nvPr/>
        </p:nvPicPr>
        <p:blipFill>
          <a:blip r:embed="rId5"/>
          <a:stretch>
            <a:fillRect/>
          </a:stretch>
        </p:blipFill>
        <p:spPr>
          <a:xfrm>
            <a:off x="11249307" y="170491"/>
            <a:ext cx="743910" cy="743910"/>
          </a:xfrm>
          <a:prstGeom prst="rect">
            <a:avLst/>
          </a:prstGeom>
        </p:spPr>
      </p:pic>
      <p:sp>
        <p:nvSpPr>
          <p:cNvPr id="4" name="Title 5">
            <a:extLst>
              <a:ext uri="{FF2B5EF4-FFF2-40B4-BE49-F238E27FC236}">
                <a16:creationId xmlns:a16="http://schemas.microsoft.com/office/drawing/2014/main" id="{6E7BA840-BECD-32FE-96AD-2ED886C3F707}"/>
              </a:ext>
              <a:ext uri="{C183D7F6-B498-43B3-948B-1728B52AA6E4}">
                <adec:decorative xmlns:adec="http://schemas.microsoft.com/office/drawing/2017/decorative" val="1"/>
              </a:ext>
            </a:extLst>
          </p:cNvPr>
          <p:cNvSpPr txBox="1">
            <a:spLocks/>
          </p:cNvSpPr>
          <p:nvPr/>
        </p:nvSpPr>
        <p:spPr>
          <a:xfrm>
            <a:off x="4375052" y="201353"/>
            <a:ext cx="6752493" cy="682186"/>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800" dirty="0"/>
              <a:t> CONCLUSION </a:t>
            </a:r>
          </a:p>
        </p:txBody>
      </p:sp>
    </p:spTree>
    <p:extLst>
      <p:ext uri="{BB962C8B-B14F-4D97-AF65-F5344CB8AC3E}">
        <p14:creationId xmlns:p14="http://schemas.microsoft.com/office/powerpoint/2010/main" val="351689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a:xfrm>
            <a:off x="5089402" y="211699"/>
            <a:ext cx="5897218" cy="884238"/>
          </a:xfrm>
        </p:spPr>
        <p:txBody>
          <a:bodyPr/>
          <a:lstStyle/>
          <a:p>
            <a:pPr algn="ctr"/>
            <a:r>
              <a:rPr lang="en-US" dirty="0"/>
              <a:t>conclusion</a:t>
            </a:r>
          </a:p>
        </p:txBody>
      </p:sp>
      <p:pic>
        <p:nvPicPr>
          <p:cNvPr id="6" name="Picture Placeholder 5" descr="person staring at blueprints on a brick wall">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3161211" cy="6858000"/>
          </a:xfrm>
        </p:spPr>
      </p:pic>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3370217" y="1069137"/>
            <a:ext cx="8395063" cy="5044280"/>
          </a:xfrm>
        </p:spPr>
        <p:txBody>
          <a:bodyPr>
            <a:noAutofit/>
          </a:bodyPr>
          <a:lstStyle/>
          <a:p>
            <a:pPr>
              <a:buFont typeface="Wingdings" panose="05000000000000000000" pitchFamily="2" charset="2"/>
              <a:buChar char="§"/>
            </a:pPr>
            <a:r>
              <a:rPr lang="en-US" sz="2000" dirty="0">
                <a:cs typeface="Times New Roman" panose="02020603050405020304" pitchFamily="18" charset="0"/>
              </a:rPr>
              <a:t>ADANIGREEN'S closing price has risen over time even though there have been fewer traders. ADANIGREEN'S stocks have higher volatility than other equities do. ADANIGREEN is a stock with a little market capitalization yet a large daily return and risk. As ADANIGREEN'S cumulative return is the highest in comparison to other stocks, investors are more willing to purchase its stocks.</a:t>
            </a:r>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52</a:t>
            </a:fld>
            <a:endParaRPr lang="en-US" dirty="0"/>
          </a:p>
        </p:txBody>
      </p:sp>
      <p:pic>
        <p:nvPicPr>
          <p:cNvPr id="3" name="Picture 2">
            <a:extLst>
              <a:ext uri="{FF2B5EF4-FFF2-40B4-BE49-F238E27FC236}">
                <a16:creationId xmlns:a16="http://schemas.microsoft.com/office/drawing/2014/main" id="{1AC1C9D6-1560-EF75-5239-DA4194EA471B}"/>
              </a:ext>
            </a:extLst>
          </p:cNvPr>
          <p:cNvPicPr>
            <a:picLocks noChangeAspect="1"/>
          </p:cNvPicPr>
          <p:nvPr/>
        </p:nvPicPr>
        <p:blipFill>
          <a:blip r:embed="rId5"/>
          <a:stretch>
            <a:fillRect/>
          </a:stretch>
        </p:blipFill>
        <p:spPr>
          <a:xfrm>
            <a:off x="11249307" y="170491"/>
            <a:ext cx="743910" cy="743910"/>
          </a:xfrm>
          <a:prstGeom prst="rect">
            <a:avLst/>
          </a:prstGeom>
        </p:spPr>
      </p:pic>
      <p:sp>
        <p:nvSpPr>
          <p:cNvPr id="4" name="Title 5">
            <a:extLst>
              <a:ext uri="{FF2B5EF4-FFF2-40B4-BE49-F238E27FC236}">
                <a16:creationId xmlns:a16="http://schemas.microsoft.com/office/drawing/2014/main" id="{739C56E9-4A80-4087-F6DA-A81EEA6DB9AB}"/>
              </a:ext>
              <a:ext uri="{C183D7F6-B498-43B3-948B-1728B52AA6E4}">
                <adec:decorative xmlns:adec="http://schemas.microsoft.com/office/drawing/2017/decorative" val="1"/>
              </a:ext>
            </a:extLst>
          </p:cNvPr>
          <p:cNvSpPr txBox="1">
            <a:spLocks/>
          </p:cNvSpPr>
          <p:nvPr/>
        </p:nvSpPr>
        <p:spPr>
          <a:xfrm>
            <a:off x="4529797" y="232215"/>
            <a:ext cx="6288259" cy="682186"/>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ctr" defTabSz="914400" rtl="0" eaLnBrk="1" latinLnBrk="0" hangingPunct="1">
              <a:lnSpc>
                <a:spcPct val="100000"/>
              </a:lnSpc>
              <a:spcBef>
                <a:spcPct val="0"/>
              </a:spcBef>
              <a:buNone/>
              <a:defRPr sz="4800" kern="1200" cap="all" spc="30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2800" dirty="0"/>
              <a:t>CONCLUSION</a:t>
            </a:r>
          </a:p>
        </p:txBody>
      </p:sp>
    </p:spTree>
    <p:extLst>
      <p:ext uri="{BB962C8B-B14F-4D97-AF65-F5344CB8AC3E}">
        <p14:creationId xmlns:p14="http://schemas.microsoft.com/office/powerpoint/2010/main" val="247022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8C2E478F-E849-4A8C-AF1F-CBCC78A7CBFA}" type="slidenum">
              <a:rPr lang="en-US" smtClean="0"/>
              <a:t>53</a:t>
            </a:fld>
            <a:endParaRPr lang="en-US" dirty="0"/>
          </a:p>
        </p:txBody>
      </p:sp>
      <p:pic>
        <p:nvPicPr>
          <p:cNvPr id="7170" name="Picture 2">
            <a:extLst>
              <a:ext uri="{FF2B5EF4-FFF2-40B4-BE49-F238E27FC236}">
                <a16:creationId xmlns:a16="http://schemas.microsoft.com/office/drawing/2014/main" id="{624EA6DA-5034-6B0D-4A35-3BC3F384B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6757" y="1294229"/>
            <a:ext cx="5286668" cy="373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55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927653" y="173428"/>
            <a:ext cx="6902140" cy="674711"/>
          </a:xfrm>
        </p:spPr>
        <p:txBody>
          <a:bodyPr/>
          <a:lstStyle/>
          <a:p>
            <a:r>
              <a:rPr lang="en-US" sz="3200" dirty="0"/>
              <a:t>dataset Description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6</a:t>
            </a:fld>
            <a:endParaRPr lang="en-US" dirty="0"/>
          </a:p>
        </p:txBody>
      </p:sp>
      <p:sp>
        <p:nvSpPr>
          <p:cNvPr id="4" name="TextBox 3">
            <a:extLst>
              <a:ext uri="{FF2B5EF4-FFF2-40B4-BE49-F238E27FC236}">
                <a16:creationId xmlns:a16="http://schemas.microsoft.com/office/drawing/2014/main" id="{5F13507D-7A18-1214-0A55-1C011D0E9350}"/>
              </a:ext>
            </a:extLst>
          </p:cNvPr>
          <p:cNvSpPr txBox="1"/>
          <p:nvPr/>
        </p:nvSpPr>
        <p:spPr>
          <a:xfrm>
            <a:off x="927653" y="984278"/>
            <a:ext cx="6902140" cy="2554545"/>
          </a:xfrm>
          <a:prstGeom prst="rect">
            <a:avLst/>
          </a:prstGeom>
          <a:noFill/>
        </p:spPr>
        <p:txBody>
          <a:bodyPr wrap="square" rtlCol="0">
            <a:spAutoFit/>
          </a:bodyPr>
          <a:lstStyle/>
          <a:p>
            <a:pPr marL="285750" indent="-285750" algn="just">
              <a:spcBef>
                <a:spcPts val="1200"/>
              </a:spcBef>
              <a:buFont typeface="Wingdings" panose="05000000000000000000" pitchFamily="2" charset="2"/>
              <a:buChar char="§"/>
            </a:pPr>
            <a:r>
              <a:rPr lang="en-US" sz="2000" dirty="0">
                <a:cs typeface="Times New Roman" panose="02020603050405020304" pitchFamily="18" charset="0"/>
              </a:rPr>
              <a:t>The data set has 15 columns and 3224 rows.</a:t>
            </a:r>
          </a:p>
          <a:p>
            <a:pPr marL="285750" indent="-285750" algn="just">
              <a:spcBef>
                <a:spcPts val="1200"/>
              </a:spcBef>
              <a:buFont typeface="Wingdings" panose="05000000000000000000" pitchFamily="2" charset="2"/>
              <a:buChar char="§"/>
            </a:pPr>
            <a:r>
              <a:rPr lang="en-US" sz="2000" dirty="0">
                <a:cs typeface="Times New Roman" panose="02020603050405020304" pitchFamily="18" charset="0"/>
              </a:rPr>
              <a:t>Contains data on 3 distinct stocks</a:t>
            </a:r>
          </a:p>
          <a:p>
            <a:pPr algn="just">
              <a:spcBef>
                <a:spcPts val="1200"/>
              </a:spcBef>
            </a:pPr>
            <a:r>
              <a:rPr lang="en-US" sz="2000" dirty="0">
                <a:cs typeface="Times New Roman" panose="02020603050405020304" pitchFamily="18" charset="0"/>
              </a:rPr>
              <a:t>        (RELIANCE,ADANIGREENS,ADANITRANS)</a:t>
            </a:r>
          </a:p>
          <a:p>
            <a:pPr marL="285750" indent="-285750" algn="just">
              <a:spcBef>
                <a:spcPts val="1200"/>
              </a:spcBef>
              <a:buFont typeface="Wingdings" panose="05000000000000000000" pitchFamily="2" charset="2"/>
              <a:buChar char="§"/>
            </a:pPr>
            <a:r>
              <a:rPr lang="en-US" sz="2000" dirty="0">
                <a:cs typeface="Times New Roman" panose="02020603050405020304" pitchFamily="18" charset="0"/>
              </a:rPr>
              <a:t>12 relevant columns remain after the removal of 3 unnecessary columns.</a:t>
            </a:r>
          </a:p>
          <a:p>
            <a:pPr marL="285750" indent="-285750" algn="just">
              <a:spcBef>
                <a:spcPts val="1200"/>
              </a:spcBef>
              <a:buFont typeface="Wingdings" panose="05000000000000000000" pitchFamily="2" charset="2"/>
              <a:buChar char="§"/>
            </a:pPr>
            <a:r>
              <a:rPr lang="en-US" sz="2000" dirty="0">
                <a:cs typeface="Times New Roman" panose="02020603050405020304" pitchFamily="18" charset="0"/>
              </a:rPr>
              <a:t>The data set doesn't contain any duplicate or missing values.</a:t>
            </a:r>
            <a:endParaRPr lang="en-IN" sz="2000" dirty="0">
              <a:cs typeface="Times New Roman" panose="02020603050405020304" pitchFamily="18" charset="0"/>
            </a:endParaRPr>
          </a:p>
        </p:txBody>
      </p:sp>
      <p:pic>
        <p:nvPicPr>
          <p:cNvPr id="23" name="Picture 22">
            <a:extLst>
              <a:ext uri="{FF2B5EF4-FFF2-40B4-BE49-F238E27FC236}">
                <a16:creationId xmlns:a16="http://schemas.microsoft.com/office/drawing/2014/main" id="{AD3F9D3C-72A1-C678-9638-9A82BDF4D0D5}"/>
              </a:ext>
            </a:extLst>
          </p:cNvPr>
          <p:cNvPicPr>
            <a:picLocks noChangeAspect="1"/>
          </p:cNvPicPr>
          <p:nvPr/>
        </p:nvPicPr>
        <p:blipFill>
          <a:blip r:embed="rId2">
            <a:alphaModFix amt="70000"/>
          </a:blip>
          <a:stretch>
            <a:fillRect/>
          </a:stretch>
        </p:blipFill>
        <p:spPr>
          <a:xfrm>
            <a:off x="48802" y="0"/>
            <a:ext cx="743910" cy="743910"/>
          </a:xfrm>
          <a:prstGeom prst="rect">
            <a:avLst/>
          </a:prstGeom>
        </p:spPr>
      </p:pic>
      <p:pic>
        <p:nvPicPr>
          <p:cNvPr id="3" name="Picture 2"/>
          <p:cNvPicPr>
            <a:picLocks noChangeAspect="1"/>
          </p:cNvPicPr>
          <p:nvPr/>
        </p:nvPicPr>
        <p:blipFill>
          <a:blip r:embed="rId3"/>
          <a:stretch>
            <a:fillRect/>
          </a:stretch>
        </p:blipFill>
        <p:spPr>
          <a:xfrm>
            <a:off x="8135592" y="128678"/>
            <a:ext cx="3857625" cy="3476671"/>
          </a:xfrm>
          <a:prstGeom prst="rect">
            <a:avLst/>
          </a:prstGeom>
        </p:spPr>
      </p:pic>
      <p:pic>
        <p:nvPicPr>
          <p:cNvPr id="5" name="Picture 4"/>
          <p:cNvPicPr>
            <a:picLocks noChangeAspect="1"/>
          </p:cNvPicPr>
          <p:nvPr/>
        </p:nvPicPr>
        <p:blipFill>
          <a:blip r:embed="rId4"/>
          <a:stretch>
            <a:fillRect/>
          </a:stretch>
        </p:blipFill>
        <p:spPr>
          <a:xfrm>
            <a:off x="522513" y="3605349"/>
            <a:ext cx="11026755" cy="3200400"/>
          </a:xfrm>
          <a:prstGeom prst="rect">
            <a:avLst/>
          </a:prstGeom>
        </p:spPr>
      </p:pic>
    </p:spTree>
    <p:extLst>
      <p:ext uri="{BB962C8B-B14F-4D97-AF65-F5344CB8AC3E}">
        <p14:creationId xmlns:p14="http://schemas.microsoft.com/office/powerpoint/2010/main" val="294476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1DE4AF-97E1-938B-BF99-4D6787435F87}"/>
              </a:ext>
            </a:extLst>
          </p:cNvPr>
          <p:cNvSpPr>
            <a:spLocks noGrp="1"/>
          </p:cNvSpPr>
          <p:nvPr>
            <p:ph type="title"/>
          </p:nvPr>
        </p:nvSpPr>
        <p:spPr>
          <a:xfrm>
            <a:off x="6095999" y="2262871"/>
            <a:ext cx="5579165" cy="1661297"/>
          </a:xfrm>
        </p:spPr>
        <p:txBody>
          <a:bodyPr/>
          <a:lstStyle/>
          <a:p>
            <a:pPr algn="ctr"/>
            <a:r>
              <a:rPr lang="en-US" sz="5400" dirty="0"/>
              <a:t>Exploratory DATA ANALYSIS</a:t>
            </a:r>
            <a:endParaRPr lang="en-IN" sz="5400" dirty="0"/>
          </a:p>
        </p:txBody>
      </p:sp>
      <p:sp>
        <p:nvSpPr>
          <p:cNvPr id="4" name="Text Placeholder 3">
            <a:extLst>
              <a:ext uri="{FF2B5EF4-FFF2-40B4-BE49-F238E27FC236}">
                <a16:creationId xmlns:a16="http://schemas.microsoft.com/office/drawing/2014/main" id="{7EB9AEE3-1905-D50B-EB52-D835C13FE1CA}"/>
              </a:ext>
            </a:extLst>
          </p:cNvPr>
          <p:cNvSpPr>
            <a:spLocks noGrp="1"/>
          </p:cNvSpPr>
          <p:nvPr>
            <p:ph type="body" idx="1"/>
          </p:nvPr>
        </p:nvSpPr>
        <p:spPr/>
        <p:txBody>
          <a:bodyPr/>
          <a:lstStyle/>
          <a:p>
            <a:r>
              <a:rPr lang="en-US" dirty="0"/>
              <a:t>Analysis and Visualizations</a:t>
            </a:r>
            <a:endParaRPr lang="en-IN" dirty="0"/>
          </a:p>
        </p:txBody>
      </p:sp>
      <p:sp>
        <p:nvSpPr>
          <p:cNvPr id="5" name="Slide Number Placeholder 4">
            <a:extLst>
              <a:ext uri="{FF2B5EF4-FFF2-40B4-BE49-F238E27FC236}">
                <a16:creationId xmlns:a16="http://schemas.microsoft.com/office/drawing/2014/main" id="{131F217C-ADC2-A43B-CB42-142A44BE9AED}"/>
              </a:ext>
            </a:extLst>
          </p:cNvPr>
          <p:cNvSpPr>
            <a:spLocks noGrp="1"/>
          </p:cNvSpPr>
          <p:nvPr>
            <p:ph type="sldNum" sz="quarter" idx="12"/>
          </p:nvPr>
        </p:nvSpPr>
        <p:spPr/>
        <p:txBody>
          <a:bodyPr/>
          <a:lstStyle/>
          <a:p>
            <a:fld id="{8C2E478F-E849-4A8C-AF1F-CBCC78A7CBFA}" type="slidenum">
              <a:rPr lang="en-US" smtClean="0"/>
              <a:t>7</a:t>
            </a:fld>
            <a:endParaRPr lang="en-US" dirty="0"/>
          </a:p>
        </p:txBody>
      </p:sp>
      <p:pic>
        <p:nvPicPr>
          <p:cNvPr id="1026" name="Picture 2">
            <a:extLst>
              <a:ext uri="{FF2B5EF4-FFF2-40B4-BE49-F238E27FC236}">
                <a16:creationId xmlns:a16="http://schemas.microsoft.com/office/drawing/2014/main" id="{12D7AB1F-881E-8850-EDBB-46727664D31A}"/>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5617" r="561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08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8</a:t>
            </a:fld>
            <a:endParaRPr lang="en-US" dirty="0"/>
          </a:p>
        </p:txBody>
      </p:sp>
      <p:sp>
        <p:nvSpPr>
          <p:cNvPr id="11" name="TextBox 10">
            <a:extLst>
              <a:ext uri="{FF2B5EF4-FFF2-40B4-BE49-F238E27FC236}">
                <a16:creationId xmlns:a16="http://schemas.microsoft.com/office/drawing/2014/main" id="{6377A613-4C2B-0114-B0EB-18EB43C1A137}"/>
              </a:ext>
            </a:extLst>
          </p:cNvPr>
          <p:cNvSpPr txBox="1"/>
          <p:nvPr/>
        </p:nvSpPr>
        <p:spPr>
          <a:xfrm>
            <a:off x="562707" y="1917212"/>
            <a:ext cx="10385419" cy="3754874"/>
          </a:xfrm>
          <a:prstGeom prst="rect">
            <a:avLst/>
          </a:prstGeom>
          <a:noFill/>
        </p:spPr>
        <p:txBody>
          <a:bodyPr wrap="square" rtlCol="0">
            <a:spAutoFit/>
          </a:bodyPr>
          <a:lstStyle/>
          <a:p>
            <a:r>
              <a:rPr lang="en-US" sz="2000" b="0" i="0" dirty="0">
                <a:solidFill>
                  <a:srgbClr val="000000"/>
                </a:solidFill>
                <a:effectLst/>
                <a:cs typeface="Times New Roman" panose="02020603050405020304" pitchFamily="18" charset="0"/>
              </a:rPr>
              <a:t>Company	:</a:t>
            </a:r>
            <a:r>
              <a:rPr lang="en-US" sz="2000" dirty="0">
                <a:solidFill>
                  <a:srgbClr val="000000"/>
                </a:solidFill>
                <a:cs typeface="Times New Roman" panose="02020603050405020304" pitchFamily="18" charset="0"/>
              </a:rPr>
              <a:t>   </a:t>
            </a:r>
            <a:r>
              <a:rPr lang="en-US" sz="2000" b="0" i="0" dirty="0">
                <a:solidFill>
                  <a:srgbClr val="000000"/>
                </a:solidFill>
                <a:effectLst/>
                <a:cs typeface="Times New Roman" panose="02020603050405020304" pitchFamily="18" charset="0"/>
              </a:rPr>
              <a:t> Name of NIFTY-ENERGY companies</a:t>
            </a:r>
          </a:p>
          <a:p>
            <a:pPr marL="285750" indent="-285750">
              <a:buFont typeface="Wingdings" panose="05000000000000000000" pitchFamily="2" charset="2"/>
              <a:buChar char="§"/>
            </a:pPr>
            <a:r>
              <a:rPr lang="en-US" sz="2000" b="0" i="0" dirty="0">
                <a:solidFill>
                  <a:srgbClr val="000000"/>
                </a:solidFill>
                <a:effectLst/>
                <a:cs typeface="Times New Roman" panose="02020603050405020304" pitchFamily="18" charset="0"/>
              </a:rPr>
              <a:t>Date		: </a:t>
            </a:r>
            <a:r>
              <a:rPr lang="en-US" sz="2000" dirty="0">
                <a:solidFill>
                  <a:srgbClr val="000000"/>
                </a:solidFill>
                <a:cs typeface="Times New Roman" panose="02020603050405020304" pitchFamily="18" charset="0"/>
              </a:rPr>
              <a:t>   </a:t>
            </a:r>
            <a:r>
              <a:rPr lang="en-US" sz="2000" b="0" i="0" dirty="0">
                <a:solidFill>
                  <a:srgbClr val="000000"/>
                </a:solidFill>
                <a:effectLst/>
                <a:cs typeface="Times New Roman" panose="02020603050405020304" pitchFamily="18" charset="0"/>
              </a:rPr>
              <a:t>The date of the trading day.</a:t>
            </a:r>
          </a:p>
          <a:p>
            <a:pPr marL="285750" indent="-285750">
              <a:buFont typeface="Wingdings" panose="05000000000000000000" pitchFamily="2" charset="2"/>
              <a:buChar char="§"/>
            </a:pPr>
            <a:r>
              <a:rPr lang="en-US" sz="2000" dirty="0">
                <a:solidFill>
                  <a:srgbClr val="000000"/>
                </a:solidFill>
                <a:cs typeface="Times New Roman" panose="02020603050405020304" pitchFamily="18" charset="0"/>
              </a:rPr>
              <a:t>Series		:    Type of stock (Equity)</a:t>
            </a:r>
            <a:endParaRPr lang="en-US" sz="2000" b="0" i="0" dirty="0">
              <a:solidFill>
                <a:srgbClr val="000000"/>
              </a:solidFill>
              <a:effectLst/>
              <a:cs typeface="Times New Roman" panose="02020603050405020304" pitchFamily="18" charset="0"/>
            </a:endParaRPr>
          </a:p>
          <a:p>
            <a:pPr marL="285750" indent="-285750">
              <a:buFont typeface="Wingdings" panose="05000000000000000000" pitchFamily="2" charset="2"/>
              <a:buChar char="§"/>
            </a:pPr>
            <a:r>
              <a:rPr lang="en-US" sz="2000" b="0" i="0" dirty="0">
                <a:solidFill>
                  <a:srgbClr val="000000"/>
                </a:solidFill>
                <a:effectLst/>
                <a:cs typeface="Times New Roman" panose="02020603050405020304" pitchFamily="18" charset="0"/>
              </a:rPr>
              <a:t>Open		:    The </a:t>
            </a:r>
            <a:r>
              <a:rPr lang="en-US" sz="2000" dirty="0">
                <a:solidFill>
                  <a:srgbClr val="000000"/>
                </a:solidFill>
                <a:cs typeface="Times New Roman" panose="02020603050405020304" pitchFamily="18" charset="0"/>
              </a:rPr>
              <a:t>opening</a:t>
            </a:r>
            <a:r>
              <a:rPr lang="en-US" sz="2000" b="0" i="0" dirty="0">
                <a:solidFill>
                  <a:srgbClr val="000000"/>
                </a:solidFill>
                <a:effectLst/>
                <a:cs typeface="Times New Roman" panose="02020603050405020304" pitchFamily="18" charset="0"/>
              </a:rPr>
              <a:t> trade price on Date.</a:t>
            </a:r>
          </a:p>
          <a:p>
            <a:pPr marL="285750" indent="-285750">
              <a:buFont typeface="Wingdings" panose="05000000000000000000" pitchFamily="2" charset="2"/>
              <a:buChar char="§"/>
            </a:pPr>
            <a:r>
              <a:rPr lang="en-US" sz="2000" b="0" i="0" dirty="0">
                <a:solidFill>
                  <a:srgbClr val="000000"/>
                </a:solidFill>
                <a:effectLst/>
                <a:cs typeface="Times New Roman" panose="02020603050405020304" pitchFamily="18" charset="0"/>
              </a:rPr>
              <a:t>High		: </a:t>
            </a:r>
            <a:r>
              <a:rPr lang="en-US" sz="2000" dirty="0">
                <a:solidFill>
                  <a:srgbClr val="000000"/>
                </a:solidFill>
                <a:cs typeface="Times New Roman" panose="02020603050405020304" pitchFamily="18" charset="0"/>
              </a:rPr>
              <a:t>   </a:t>
            </a:r>
            <a:r>
              <a:rPr lang="en-US" sz="2000" b="0" i="0" dirty="0">
                <a:solidFill>
                  <a:srgbClr val="000000"/>
                </a:solidFill>
                <a:effectLst/>
                <a:cs typeface="Times New Roman" panose="02020603050405020304" pitchFamily="18" charset="0"/>
              </a:rPr>
              <a:t>The highest price at which the stock is traded on Date.</a:t>
            </a:r>
          </a:p>
          <a:p>
            <a:pPr marL="285750" indent="-285750">
              <a:buFont typeface="Wingdings" panose="05000000000000000000" pitchFamily="2" charset="2"/>
              <a:buChar char="§"/>
            </a:pPr>
            <a:r>
              <a:rPr lang="en-US" sz="2000" b="0" i="0" dirty="0">
                <a:solidFill>
                  <a:srgbClr val="000000"/>
                </a:solidFill>
                <a:effectLst/>
                <a:cs typeface="Times New Roman" panose="02020603050405020304" pitchFamily="18" charset="0"/>
              </a:rPr>
              <a:t>Low		: </a:t>
            </a:r>
            <a:r>
              <a:rPr lang="en-US" sz="2000" dirty="0">
                <a:solidFill>
                  <a:srgbClr val="000000"/>
                </a:solidFill>
                <a:cs typeface="Times New Roman" panose="02020603050405020304" pitchFamily="18" charset="0"/>
              </a:rPr>
              <a:t>   </a:t>
            </a:r>
            <a:r>
              <a:rPr lang="en-US" sz="2000" b="0" i="0" dirty="0">
                <a:solidFill>
                  <a:srgbClr val="000000"/>
                </a:solidFill>
                <a:effectLst/>
                <a:cs typeface="Times New Roman" panose="02020603050405020304" pitchFamily="18" charset="0"/>
              </a:rPr>
              <a:t>The lowest price at which the stock is traded on Date.</a:t>
            </a:r>
          </a:p>
          <a:p>
            <a:pPr marL="285750" indent="-285750">
              <a:buFont typeface="Wingdings" panose="05000000000000000000" pitchFamily="2" charset="2"/>
              <a:buChar char="§"/>
            </a:pPr>
            <a:r>
              <a:rPr lang="en-US" sz="2000" b="0" i="0" dirty="0">
                <a:solidFill>
                  <a:srgbClr val="000000"/>
                </a:solidFill>
                <a:effectLst/>
                <a:cs typeface="Times New Roman" panose="02020603050405020304" pitchFamily="18" charset="0"/>
              </a:rPr>
              <a:t>Close		:    The last trade price on Date</a:t>
            </a:r>
          </a:p>
          <a:p>
            <a:pPr marL="285750" indent="-285750">
              <a:buFont typeface="Wingdings" panose="05000000000000000000" pitchFamily="2" charset="2"/>
              <a:buChar char="§"/>
            </a:pPr>
            <a:r>
              <a:rPr lang="en-US" sz="2000" b="0" i="0" dirty="0">
                <a:solidFill>
                  <a:srgbClr val="000000"/>
                </a:solidFill>
                <a:effectLst/>
                <a:cs typeface="Times New Roman" panose="02020603050405020304" pitchFamily="18" charset="0"/>
              </a:rPr>
              <a:t>Volume	:     The number of shares traded on Date.</a:t>
            </a:r>
          </a:p>
          <a:p>
            <a:pPr marL="285750" indent="-285750">
              <a:buFont typeface="Wingdings" panose="05000000000000000000" pitchFamily="2" charset="2"/>
              <a:buChar char="§"/>
            </a:pPr>
            <a:r>
              <a:rPr lang="en-US" sz="2000" i="0" dirty="0">
                <a:solidFill>
                  <a:srgbClr val="000000"/>
                </a:solidFill>
                <a:effectLst/>
                <a:cs typeface="Times New Roman" panose="02020603050405020304" pitchFamily="18" charset="0"/>
              </a:rPr>
              <a:t>VWAP	:     It's a trading benchmark that represents the average price a security has 		                      traded at throughout the day, based on both volume and price.</a:t>
            </a:r>
          </a:p>
          <a:p>
            <a:pPr marL="285750" indent="-285750">
              <a:buFont typeface="Wingdings" panose="05000000000000000000" pitchFamily="2" charset="2"/>
              <a:buChar char="§"/>
            </a:pPr>
            <a:r>
              <a:rPr lang="en-US" sz="2000" dirty="0">
                <a:solidFill>
                  <a:srgbClr val="000000"/>
                </a:solidFill>
                <a:cs typeface="Times New Roman" panose="02020603050405020304" pitchFamily="18" charset="0"/>
              </a:rPr>
              <a:t>Turnover	:     Number of transactions per day.</a:t>
            </a:r>
            <a:endParaRPr lang="en-US" sz="2000" i="0" dirty="0">
              <a:solidFill>
                <a:srgbClr val="000000"/>
              </a:solidFill>
              <a:effectLst/>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A0006A4D-B22F-034F-D271-C03D27037EBB}"/>
              </a:ext>
            </a:extLst>
          </p:cNvPr>
          <p:cNvPicPr>
            <a:picLocks noChangeAspect="1"/>
          </p:cNvPicPr>
          <p:nvPr/>
        </p:nvPicPr>
        <p:blipFill>
          <a:blip r:embed="rId2">
            <a:alphaModFix amt="70000"/>
          </a:blip>
          <a:stretch>
            <a:fillRect/>
          </a:stretch>
        </p:blipFill>
        <p:spPr>
          <a:xfrm>
            <a:off x="11249307" y="170491"/>
            <a:ext cx="743910" cy="743910"/>
          </a:xfrm>
          <a:prstGeom prst="rect">
            <a:avLst/>
          </a:prstGeom>
        </p:spPr>
      </p:pic>
      <p:sp>
        <p:nvSpPr>
          <p:cNvPr id="15" name="Rectangle 14">
            <a:extLst>
              <a:ext uri="{FF2B5EF4-FFF2-40B4-BE49-F238E27FC236}">
                <a16:creationId xmlns:a16="http://schemas.microsoft.com/office/drawing/2014/main" id="{830FDA1E-4A18-7EDD-E915-C12CF0AA15F1}"/>
              </a:ext>
              <a:ext uri="{C183D7F6-B498-43B3-948B-1728B52AA6E4}">
                <adec:decorative xmlns:adec="http://schemas.microsoft.com/office/drawing/2017/decorative" val="1"/>
              </a:ext>
            </a:extLst>
          </p:cNvPr>
          <p:cNvSpPr/>
          <p:nvPr/>
        </p:nvSpPr>
        <p:spPr>
          <a:xfrm>
            <a:off x="562706" y="170491"/>
            <a:ext cx="10385419" cy="743910"/>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FEATURE INFORMATION</a:t>
            </a:r>
            <a:endParaRPr lang="en-US" sz="2800" dirty="0"/>
          </a:p>
        </p:txBody>
      </p:sp>
      <p:pic>
        <p:nvPicPr>
          <p:cNvPr id="2" name="Picture 1"/>
          <p:cNvPicPr>
            <a:picLocks noChangeAspect="1"/>
          </p:cNvPicPr>
          <p:nvPr/>
        </p:nvPicPr>
        <p:blipFill>
          <a:blip r:embed="rId3"/>
          <a:stretch>
            <a:fillRect/>
          </a:stretch>
        </p:blipFill>
        <p:spPr>
          <a:xfrm>
            <a:off x="562706" y="1185914"/>
            <a:ext cx="10264319" cy="485775"/>
          </a:xfrm>
          <a:prstGeom prst="rect">
            <a:avLst/>
          </a:prstGeom>
        </p:spPr>
      </p:pic>
    </p:spTree>
    <p:extLst>
      <p:ext uri="{BB962C8B-B14F-4D97-AF65-F5344CB8AC3E}">
        <p14:creationId xmlns:p14="http://schemas.microsoft.com/office/powerpoint/2010/main" val="7071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9</a:t>
            </a:fld>
            <a:endParaRPr lang="en-US" dirty="0"/>
          </a:p>
        </p:txBody>
      </p:sp>
      <p:sp>
        <p:nvSpPr>
          <p:cNvPr id="7" name="Rectangle 6">
            <a:extLst>
              <a:ext uri="{FF2B5EF4-FFF2-40B4-BE49-F238E27FC236}">
                <a16:creationId xmlns:a16="http://schemas.microsoft.com/office/drawing/2014/main" id="{E0324362-CD0D-1654-DAEA-2C89F37DC3C7}"/>
              </a:ext>
              <a:ext uri="{C183D7F6-B498-43B3-948B-1728B52AA6E4}">
                <adec:decorative xmlns:adec="http://schemas.microsoft.com/office/drawing/2017/decorative" val="1"/>
              </a:ext>
            </a:extLst>
          </p:cNvPr>
          <p:cNvSpPr/>
          <p:nvPr/>
        </p:nvSpPr>
        <p:spPr>
          <a:xfrm>
            <a:off x="768283" y="511625"/>
            <a:ext cx="10549075" cy="557784"/>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PROPORTION OF STOCK DATA</a:t>
            </a:r>
          </a:p>
        </p:txBody>
      </p:sp>
      <p:pic>
        <p:nvPicPr>
          <p:cNvPr id="10" name="Picture 9">
            <a:extLst>
              <a:ext uri="{FF2B5EF4-FFF2-40B4-BE49-F238E27FC236}">
                <a16:creationId xmlns:a16="http://schemas.microsoft.com/office/drawing/2014/main" id="{CDFC8A3A-3C75-B541-174A-3DBFDA4A65B1}"/>
              </a:ext>
            </a:extLst>
          </p:cNvPr>
          <p:cNvPicPr>
            <a:picLocks noChangeAspect="1"/>
          </p:cNvPicPr>
          <p:nvPr/>
        </p:nvPicPr>
        <p:blipFill>
          <a:blip r:embed="rId2">
            <a:alphaModFix amt="50000"/>
          </a:blip>
          <a:stretch>
            <a:fillRect/>
          </a:stretch>
        </p:blipFill>
        <p:spPr>
          <a:xfrm>
            <a:off x="11549269" y="57082"/>
            <a:ext cx="637660" cy="637660"/>
          </a:xfrm>
          <a:prstGeom prst="rect">
            <a:avLst/>
          </a:prstGeom>
        </p:spPr>
      </p:pic>
      <p:pic>
        <p:nvPicPr>
          <p:cNvPr id="2" name="Picture 1"/>
          <p:cNvPicPr>
            <a:picLocks noChangeAspect="1"/>
          </p:cNvPicPr>
          <p:nvPr/>
        </p:nvPicPr>
        <p:blipFill>
          <a:blip r:embed="rId3"/>
          <a:stretch>
            <a:fillRect/>
          </a:stretch>
        </p:blipFill>
        <p:spPr>
          <a:xfrm>
            <a:off x="450574" y="1791517"/>
            <a:ext cx="5356433" cy="4303372"/>
          </a:xfrm>
          <a:prstGeom prst="rect">
            <a:avLst/>
          </a:prstGeom>
        </p:spPr>
      </p:pic>
      <p:sp>
        <p:nvSpPr>
          <p:cNvPr id="4" name="TextBox 3"/>
          <p:cNvSpPr txBox="1"/>
          <p:nvPr/>
        </p:nvSpPr>
        <p:spPr>
          <a:xfrm>
            <a:off x="6466115" y="2547257"/>
            <a:ext cx="4599829"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70C0"/>
                </a:solidFill>
              </a:rPr>
              <a:t>35.9%</a:t>
            </a:r>
            <a:r>
              <a:rPr lang="en-US" dirty="0"/>
              <a:t> of the data belong to RELIANCE .</a:t>
            </a:r>
          </a:p>
          <a:p>
            <a:endParaRPr lang="en-US" dirty="0"/>
          </a:p>
          <a:p>
            <a:pPr marL="285750" indent="-285750">
              <a:buFont typeface="Arial" panose="020B0604020202020204" pitchFamily="34" charset="0"/>
              <a:buChar char="•"/>
            </a:pPr>
            <a:r>
              <a:rPr lang="en-US" dirty="0">
                <a:solidFill>
                  <a:srgbClr val="FF0000"/>
                </a:solidFill>
              </a:rPr>
              <a:t>33.9%</a:t>
            </a:r>
            <a:r>
              <a:rPr lang="en-US" dirty="0"/>
              <a:t> of the data belong to ADANIGREEN.</a:t>
            </a:r>
          </a:p>
          <a:p>
            <a:endParaRPr lang="en-US" dirty="0"/>
          </a:p>
          <a:p>
            <a:pPr marL="285750" indent="-285750">
              <a:buFont typeface="Arial" panose="020B0604020202020204" pitchFamily="34" charset="0"/>
              <a:buChar char="•"/>
            </a:pPr>
            <a:r>
              <a:rPr lang="en-US" dirty="0">
                <a:solidFill>
                  <a:srgbClr val="FFC000"/>
                </a:solidFill>
              </a:rPr>
              <a:t>30.2% </a:t>
            </a:r>
            <a:r>
              <a:rPr lang="en-US" dirty="0"/>
              <a:t>of the data belong to ADANITRANS.</a:t>
            </a:r>
            <a:endParaRPr lang="en-IN" dirty="0"/>
          </a:p>
        </p:txBody>
      </p:sp>
    </p:spTree>
    <p:extLst>
      <p:ext uri="{BB962C8B-B14F-4D97-AF65-F5344CB8AC3E}">
        <p14:creationId xmlns:p14="http://schemas.microsoft.com/office/powerpoint/2010/main" val="272835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E3D9F223-918A-45AF-9B53-56AB9E5E2182}">
  <ds:schemaRefs>
    <ds:schemaRef ds:uri="http://purl.org/dc/dcmitype/"/>
    <ds:schemaRef ds:uri="16c05727-aa75-4e4a-9b5f-8a80a1165891"/>
    <ds:schemaRef ds:uri="http://purl.org/dc/elements/1.1/"/>
    <ds:schemaRef ds:uri="http://schemas.openxmlformats.org/package/2006/metadata/core-properties"/>
    <ds:schemaRef ds:uri="http://schemas.microsoft.com/office/2006/metadata/properties"/>
    <ds:schemaRef ds:uri="http://www.w3.org/XML/1998/namespace"/>
    <ds:schemaRef ds:uri="http://schemas.microsoft.com/office/2006/documentManagement/types"/>
    <ds:schemaRef ds:uri="http://purl.org/dc/term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presentation</Template>
  <TotalTime>2937</TotalTime>
  <Words>2593</Words>
  <Application>Microsoft Office PowerPoint</Application>
  <PresentationFormat>Widescreen</PresentationFormat>
  <Paragraphs>290</Paragraphs>
  <Slides>53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Times New Roman</vt:lpstr>
      <vt:lpstr>Wingdings</vt:lpstr>
      <vt:lpstr>Office Theme</vt:lpstr>
      <vt:lpstr>Stock market analysis</vt:lpstr>
      <vt:lpstr>Business Objective</vt:lpstr>
      <vt:lpstr>Agenda</vt:lpstr>
      <vt:lpstr>PowerPoint Presentation</vt:lpstr>
      <vt:lpstr>Meet the team</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Characteristics of time series data</vt:lpstr>
      <vt:lpstr>To Check stationary(Manually)</vt:lpstr>
      <vt:lpstr>CONVERTING NON-stationary TO STATIONARY</vt:lpstr>
      <vt:lpstr>ADF(Augmented Dickey Fuller test) for reliance</vt:lpstr>
      <vt:lpstr>ACF and PACF PLOT</vt:lpstr>
      <vt:lpstr>Moving Average plot of stationary data</vt:lpstr>
      <vt:lpstr>Train – test split </vt:lpstr>
      <vt:lpstr>PowerPoint Presentation</vt:lpstr>
      <vt:lpstr>PowerPoint Presentation</vt:lpstr>
      <vt:lpstr>K-Nearest neighbor</vt:lpstr>
      <vt:lpstr>Model building: Arima</vt:lpstr>
      <vt:lpstr>Model building: Fbprophet</vt:lpstr>
      <vt:lpstr>Arima fbProphet</vt:lpstr>
      <vt:lpstr>LSTM(Long-short term memory)</vt:lpstr>
      <vt:lpstr>LSTM(Long-short term memory)</vt:lpstr>
      <vt:lpstr>MODEL BUILDING Inference </vt:lpstr>
      <vt:lpstr>Mo del Deployment</vt:lpstr>
      <vt:lpstr>Forecasting future codes</vt:lpstr>
      <vt:lpstr> </vt:lpstr>
      <vt:lpstr>PowerPoint Presentation</vt:lpstr>
      <vt:lpstr>PowerPoint Presentation</vt:lpstr>
      <vt:lpstr>conclusion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analysis</dc:title>
  <dc:creator>Priyaja Nayak</dc:creator>
  <cp:lastModifiedBy>Priyaja Nayak</cp:lastModifiedBy>
  <cp:revision>186</cp:revision>
  <dcterms:created xsi:type="dcterms:W3CDTF">2023-03-05T01:43:37Z</dcterms:created>
  <dcterms:modified xsi:type="dcterms:W3CDTF">2023-03-23T12:22:03Z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